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59" r:id="rId2"/>
    <p:sldId id="265" r:id="rId3"/>
    <p:sldId id="260" r:id="rId4"/>
    <p:sldId id="261" r:id="rId5"/>
    <p:sldId id="263" r:id="rId6"/>
    <p:sldId id="264" r:id="rId7"/>
    <p:sldId id="262" r:id="rId8"/>
    <p:sldId id="256" r:id="rId9"/>
    <p:sldId id="257" r:id="rId10"/>
    <p:sldId id="258" r:id="rId11"/>
    <p:sldId id="266" r:id="rId12"/>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80"/>
    <p:restoredTop sz="96176"/>
  </p:normalViewPr>
  <p:slideViewPr>
    <p:cSldViewPr snapToGrid="0">
      <p:cViewPr>
        <p:scale>
          <a:sx n="160" d="100"/>
          <a:sy n="160" d="100"/>
        </p:scale>
        <p:origin x="2984"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C68C08-C9BD-0844-80A0-E0DB28B05FD4}" type="datetimeFigureOut">
              <a:rPr lang="en-US" smtClean="0"/>
              <a:t>1/18/23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17F3D0-FAE3-2045-96E2-AB2BE24645D5}" type="slidenum">
              <a:rPr lang="en-US" smtClean="0"/>
              <a:t>‹#›</a:t>
            </a:fld>
            <a:endParaRPr lang="en-US"/>
          </a:p>
        </p:txBody>
      </p:sp>
    </p:spTree>
    <p:extLst>
      <p:ext uri="{BB962C8B-B14F-4D97-AF65-F5344CB8AC3E}">
        <p14:creationId xmlns:p14="http://schemas.microsoft.com/office/powerpoint/2010/main" val="2121926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Arrows branching from record IMU data and record GPS data make it look like “either or” instead of “and”. At the end bracket from “send processed data to server”, add arrows on each line connecting it back to “wait for start of recording window”</a:t>
            </a:r>
          </a:p>
        </p:txBody>
      </p:sp>
      <p:sp>
        <p:nvSpPr>
          <p:cNvPr id="4" name="Slide Number Placeholder 3"/>
          <p:cNvSpPr>
            <a:spLocks noGrp="1"/>
          </p:cNvSpPr>
          <p:nvPr>
            <p:ph type="sldNum" sz="quarter" idx="5"/>
          </p:nvPr>
        </p:nvSpPr>
        <p:spPr/>
        <p:txBody>
          <a:bodyPr/>
          <a:lstStyle/>
          <a:p>
            <a:fld id="{7117F3D0-FAE3-2045-96E2-AB2BE24645D5}" type="slidenum">
              <a:rPr lang="en-US" smtClean="0"/>
              <a:t>3</a:t>
            </a:fld>
            <a:endParaRPr lang="en-US"/>
          </a:p>
        </p:txBody>
      </p:sp>
    </p:spTree>
    <p:extLst>
      <p:ext uri="{BB962C8B-B14F-4D97-AF65-F5344CB8AC3E}">
        <p14:creationId xmlns:p14="http://schemas.microsoft.com/office/powerpoint/2010/main" val="3731213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 size of label for color bar and make units more clear</a:t>
            </a:r>
          </a:p>
        </p:txBody>
      </p:sp>
      <p:sp>
        <p:nvSpPr>
          <p:cNvPr id="4" name="Slide Number Placeholder 3"/>
          <p:cNvSpPr>
            <a:spLocks noGrp="1"/>
          </p:cNvSpPr>
          <p:nvPr>
            <p:ph type="sldNum" sz="quarter" idx="5"/>
          </p:nvPr>
        </p:nvSpPr>
        <p:spPr/>
        <p:txBody>
          <a:bodyPr/>
          <a:lstStyle/>
          <a:p>
            <a:fld id="{7117F3D0-FAE3-2045-96E2-AB2BE24645D5}" type="slidenum">
              <a:rPr lang="en-US" smtClean="0"/>
              <a:t>5</a:t>
            </a:fld>
            <a:endParaRPr lang="en-US"/>
          </a:p>
        </p:txBody>
      </p:sp>
    </p:spTree>
    <p:extLst>
      <p:ext uri="{BB962C8B-B14F-4D97-AF65-F5344CB8AC3E}">
        <p14:creationId xmlns:p14="http://schemas.microsoft.com/office/powerpoint/2010/main" val="1513134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17F3D0-FAE3-2045-96E2-AB2BE24645D5}" type="slidenum">
              <a:rPr lang="en-US" smtClean="0"/>
              <a:t>7</a:t>
            </a:fld>
            <a:endParaRPr lang="en-US"/>
          </a:p>
        </p:txBody>
      </p:sp>
    </p:spTree>
    <p:extLst>
      <p:ext uri="{BB962C8B-B14F-4D97-AF65-F5344CB8AC3E}">
        <p14:creationId xmlns:p14="http://schemas.microsoft.com/office/powerpoint/2010/main" val="114009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after the figures on the next page</a:t>
            </a:r>
          </a:p>
        </p:txBody>
      </p:sp>
      <p:sp>
        <p:nvSpPr>
          <p:cNvPr id="4" name="Slide Number Placeholder 3"/>
          <p:cNvSpPr>
            <a:spLocks noGrp="1"/>
          </p:cNvSpPr>
          <p:nvPr>
            <p:ph type="sldNum" sz="quarter" idx="5"/>
          </p:nvPr>
        </p:nvSpPr>
        <p:spPr/>
        <p:txBody>
          <a:bodyPr/>
          <a:lstStyle/>
          <a:p>
            <a:fld id="{7117F3D0-FAE3-2045-96E2-AB2BE24645D5}" type="slidenum">
              <a:rPr lang="en-US" smtClean="0"/>
              <a:t>8</a:t>
            </a:fld>
            <a:endParaRPr lang="en-US"/>
          </a:p>
        </p:txBody>
      </p:sp>
    </p:spTree>
    <p:extLst>
      <p:ext uri="{BB962C8B-B14F-4D97-AF65-F5344CB8AC3E}">
        <p14:creationId xmlns:p14="http://schemas.microsoft.com/office/powerpoint/2010/main" val="1029887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17F3D0-FAE3-2045-96E2-AB2BE24645D5}" type="slidenum">
              <a:rPr lang="en-US" smtClean="0"/>
              <a:t>9</a:t>
            </a:fld>
            <a:endParaRPr lang="en-US"/>
          </a:p>
        </p:txBody>
      </p:sp>
    </p:spTree>
    <p:extLst>
      <p:ext uri="{BB962C8B-B14F-4D97-AF65-F5344CB8AC3E}">
        <p14:creationId xmlns:p14="http://schemas.microsoft.com/office/powerpoint/2010/main" val="2972287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clear you are talking about bathymetry with the 4-5 meters title. I assumed wave height. </a:t>
            </a:r>
          </a:p>
        </p:txBody>
      </p:sp>
      <p:sp>
        <p:nvSpPr>
          <p:cNvPr id="4" name="Slide Number Placeholder 3"/>
          <p:cNvSpPr>
            <a:spLocks noGrp="1"/>
          </p:cNvSpPr>
          <p:nvPr>
            <p:ph type="sldNum" sz="quarter" idx="5"/>
          </p:nvPr>
        </p:nvSpPr>
        <p:spPr/>
        <p:txBody>
          <a:bodyPr/>
          <a:lstStyle/>
          <a:p>
            <a:fld id="{7117F3D0-FAE3-2045-96E2-AB2BE24645D5}" type="slidenum">
              <a:rPr lang="en-US" smtClean="0"/>
              <a:t>10</a:t>
            </a:fld>
            <a:endParaRPr lang="en-US"/>
          </a:p>
        </p:txBody>
      </p:sp>
    </p:spTree>
    <p:extLst>
      <p:ext uri="{BB962C8B-B14F-4D97-AF65-F5344CB8AC3E}">
        <p14:creationId xmlns:p14="http://schemas.microsoft.com/office/powerpoint/2010/main" val="2888501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3CC86E-B1F3-834B-9C5A-06BF18ABEF19}" type="datetimeFigureOut">
              <a:rPr lang="en-US" smtClean="0"/>
              <a:t>1/18/23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4232055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C86E-B1F3-834B-9C5A-06BF18ABEF19}" type="datetimeFigureOut">
              <a:rPr lang="en-US" smtClean="0"/>
              <a:t>1/18/23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1627342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C86E-B1F3-834B-9C5A-06BF18ABEF19}" type="datetimeFigureOut">
              <a:rPr lang="en-US" smtClean="0"/>
              <a:t>1/18/23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4202201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C86E-B1F3-834B-9C5A-06BF18ABEF19}" type="datetimeFigureOut">
              <a:rPr lang="en-US" smtClean="0"/>
              <a:t>1/18/23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1349523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3CC86E-B1F3-834B-9C5A-06BF18ABEF19}" type="datetimeFigureOut">
              <a:rPr lang="en-US" smtClean="0"/>
              <a:t>1/18/23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3510576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3CC86E-B1F3-834B-9C5A-06BF18ABEF19}" type="datetimeFigureOut">
              <a:rPr lang="en-US" smtClean="0"/>
              <a:t>1/18/23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1097452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3CC86E-B1F3-834B-9C5A-06BF18ABEF19}" type="datetimeFigureOut">
              <a:rPr lang="en-US" smtClean="0"/>
              <a:t>1/18/23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569890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3CC86E-B1F3-834B-9C5A-06BF18ABEF19}" type="datetimeFigureOut">
              <a:rPr lang="en-US" smtClean="0"/>
              <a:t>1/18/23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312136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3CC86E-B1F3-834B-9C5A-06BF18ABEF19}" type="datetimeFigureOut">
              <a:rPr lang="en-US" smtClean="0"/>
              <a:t>1/18/23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101186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AA3CC86E-B1F3-834B-9C5A-06BF18ABEF19}" type="datetimeFigureOut">
              <a:rPr lang="en-US" smtClean="0"/>
              <a:t>1/18/23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3121854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AA3CC86E-B1F3-834B-9C5A-06BF18ABEF19}" type="datetimeFigureOut">
              <a:rPr lang="en-US" smtClean="0"/>
              <a:t>1/18/23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FC44C8-A1D8-5540-A07E-0D57C886723D}" type="slidenum">
              <a:rPr lang="en-US" smtClean="0"/>
              <a:t>‹#›</a:t>
            </a:fld>
            <a:endParaRPr lang="en-US"/>
          </a:p>
        </p:txBody>
      </p:sp>
    </p:spTree>
    <p:extLst>
      <p:ext uri="{BB962C8B-B14F-4D97-AF65-F5344CB8AC3E}">
        <p14:creationId xmlns:p14="http://schemas.microsoft.com/office/powerpoint/2010/main" val="2154718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AA3CC86E-B1F3-834B-9C5A-06BF18ABEF19}" type="datetimeFigureOut">
              <a:rPr lang="en-US" smtClean="0"/>
              <a:t>1/18/23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19FC44C8-A1D8-5540-A07E-0D57C886723D}" type="slidenum">
              <a:rPr lang="en-US" smtClean="0"/>
              <a:t>‹#›</a:t>
            </a:fld>
            <a:endParaRPr lang="en-US"/>
          </a:p>
        </p:txBody>
      </p:sp>
    </p:spTree>
    <p:extLst>
      <p:ext uri="{BB962C8B-B14F-4D97-AF65-F5344CB8AC3E}">
        <p14:creationId xmlns:p14="http://schemas.microsoft.com/office/powerpoint/2010/main" val="40544070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FAD1BB22-7B7C-1C40-9BFF-C4D71E5E6A54}"/>
              </a:ext>
            </a:extLst>
          </p:cNvPr>
          <p:cNvSpPr txBox="1"/>
          <p:nvPr/>
        </p:nvSpPr>
        <p:spPr>
          <a:xfrm>
            <a:off x="466437" y="418963"/>
            <a:ext cx="6382325" cy="369332"/>
          </a:xfrm>
          <a:prstGeom prst="rect">
            <a:avLst/>
          </a:prstGeom>
          <a:noFill/>
        </p:spPr>
        <p:txBody>
          <a:bodyPr wrap="none" rtlCol="0">
            <a:spAutoFit/>
          </a:bodyPr>
          <a:lstStyle/>
          <a:p>
            <a:r>
              <a:rPr lang="en-US" dirty="0"/>
              <a:t>Figure 1 – Location of Field site, fixed instruments and bathymetry</a:t>
            </a:r>
          </a:p>
        </p:txBody>
      </p:sp>
      <p:grpSp>
        <p:nvGrpSpPr>
          <p:cNvPr id="15" name="Group 14">
            <a:extLst>
              <a:ext uri="{FF2B5EF4-FFF2-40B4-BE49-F238E27FC236}">
                <a16:creationId xmlns:a16="http://schemas.microsoft.com/office/drawing/2014/main" id="{C582644E-7AD2-4C99-0F31-05A97539276A}"/>
              </a:ext>
            </a:extLst>
          </p:cNvPr>
          <p:cNvGrpSpPr/>
          <p:nvPr/>
        </p:nvGrpSpPr>
        <p:grpSpPr>
          <a:xfrm>
            <a:off x="1154097" y="958788"/>
            <a:ext cx="5228948" cy="6471822"/>
            <a:chOff x="1154097" y="958788"/>
            <a:chExt cx="5228948" cy="6471822"/>
          </a:xfrm>
        </p:grpSpPr>
        <p:sp>
          <p:nvSpPr>
            <p:cNvPr id="8" name="Rectangle 7">
              <a:extLst>
                <a:ext uri="{FF2B5EF4-FFF2-40B4-BE49-F238E27FC236}">
                  <a16:creationId xmlns:a16="http://schemas.microsoft.com/office/drawing/2014/main" id="{3B9BCCFC-9ADE-FE03-8343-97A9438F79D7}"/>
                </a:ext>
              </a:extLst>
            </p:cNvPr>
            <p:cNvSpPr/>
            <p:nvPr/>
          </p:nvSpPr>
          <p:spPr>
            <a:xfrm>
              <a:off x="1154097" y="958788"/>
              <a:ext cx="5228948" cy="6471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5109D8BF-B77B-FD8E-FDF4-683B2B6622E8}"/>
                </a:ext>
              </a:extLst>
            </p:cNvPr>
            <p:cNvGrpSpPr/>
            <p:nvPr/>
          </p:nvGrpSpPr>
          <p:grpSpPr>
            <a:xfrm>
              <a:off x="1234862" y="1106928"/>
              <a:ext cx="4845473" cy="6215297"/>
              <a:chOff x="1234862" y="1044785"/>
              <a:chExt cx="4845473" cy="6215297"/>
            </a:xfrm>
          </p:grpSpPr>
          <p:grpSp>
            <p:nvGrpSpPr>
              <p:cNvPr id="2" name="Group 1">
                <a:extLst>
                  <a:ext uri="{FF2B5EF4-FFF2-40B4-BE49-F238E27FC236}">
                    <a16:creationId xmlns:a16="http://schemas.microsoft.com/office/drawing/2014/main" id="{1968D5BF-59D6-8A90-3FB7-AE20E6BCF047}"/>
                  </a:ext>
                </a:extLst>
              </p:cNvPr>
              <p:cNvGrpSpPr/>
              <p:nvPr/>
            </p:nvGrpSpPr>
            <p:grpSpPr>
              <a:xfrm>
                <a:off x="1234862" y="1044785"/>
                <a:ext cx="4845473" cy="6215297"/>
                <a:chOff x="1221002" y="1080295"/>
                <a:chExt cx="4845473" cy="6215297"/>
              </a:xfrm>
            </p:grpSpPr>
            <p:grpSp>
              <p:nvGrpSpPr>
                <p:cNvPr id="27" name="Group 26">
                  <a:extLst>
                    <a:ext uri="{FF2B5EF4-FFF2-40B4-BE49-F238E27FC236}">
                      <a16:creationId xmlns:a16="http://schemas.microsoft.com/office/drawing/2014/main" id="{E0099E1B-EF35-0D1E-8D17-64361C51BC56}"/>
                    </a:ext>
                  </a:extLst>
                </p:cNvPr>
                <p:cNvGrpSpPr/>
                <p:nvPr/>
              </p:nvGrpSpPr>
              <p:grpSpPr>
                <a:xfrm>
                  <a:off x="1221002" y="1080295"/>
                  <a:ext cx="4845473" cy="6215297"/>
                  <a:chOff x="1328952" y="1080295"/>
                  <a:chExt cx="4845473" cy="6215297"/>
                </a:xfrm>
              </p:grpSpPr>
              <p:pic>
                <p:nvPicPr>
                  <p:cNvPr id="25" name="Picture 24">
                    <a:extLst>
                      <a:ext uri="{FF2B5EF4-FFF2-40B4-BE49-F238E27FC236}">
                        <a16:creationId xmlns:a16="http://schemas.microsoft.com/office/drawing/2014/main" id="{720BBA29-F4F6-C6F8-F8CA-A557B29C8C31}"/>
                      </a:ext>
                    </a:extLst>
                  </p:cNvPr>
                  <p:cNvPicPr>
                    <a:picLocks noChangeAspect="1"/>
                  </p:cNvPicPr>
                  <p:nvPr/>
                </p:nvPicPr>
                <p:blipFill>
                  <a:blip r:embed="rId2"/>
                  <a:stretch>
                    <a:fillRect/>
                  </a:stretch>
                </p:blipFill>
                <p:spPr>
                  <a:xfrm>
                    <a:off x="1564617" y="1080295"/>
                    <a:ext cx="4609808" cy="5997086"/>
                  </a:xfrm>
                  <a:prstGeom prst="rect">
                    <a:avLst/>
                  </a:prstGeom>
                </p:spPr>
              </p:pic>
              <p:grpSp>
                <p:nvGrpSpPr>
                  <p:cNvPr id="6" name="Group 5">
                    <a:extLst>
                      <a:ext uri="{FF2B5EF4-FFF2-40B4-BE49-F238E27FC236}">
                        <a16:creationId xmlns:a16="http://schemas.microsoft.com/office/drawing/2014/main" id="{CE9DCE67-EF1C-5FF2-46E9-D19B1076101D}"/>
                      </a:ext>
                    </a:extLst>
                  </p:cNvPr>
                  <p:cNvGrpSpPr/>
                  <p:nvPr/>
                </p:nvGrpSpPr>
                <p:grpSpPr>
                  <a:xfrm>
                    <a:off x="1328952" y="1249079"/>
                    <a:ext cx="4478515" cy="6046513"/>
                    <a:chOff x="1328952" y="1249079"/>
                    <a:chExt cx="4478515" cy="6046513"/>
                  </a:xfrm>
                </p:grpSpPr>
                <p:grpSp>
                  <p:nvGrpSpPr>
                    <p:cNvPr id="23" name="Group 22">
                      <a:extLst>
                        <a:ext uri="{FF2B5EF4-FFF2-40B4-BE49-F238E27FC236}">
                          <a16:creationId xmlns:a16="http://schemas.microsoft.com/office/drawing/2014/main" id="{6BABCFF2-BAC3-35EE-614C-795BD2C4298B}"/>
                        </a:ext>
                      </a:extLst>
                    </p:cNvPr>
                    <p:cNvGrpSpPr/>
                    <p:nvPr/>
                  </p:nvGrpSpPr>
                  <p:grpSpPr>
                    <a:xfrm>
                      <a:off x="1328952" y="1249079"/>
                      <a:ext cx="4344876" cy="6046513"/>
                      <a:chOff x="1350118" y="2250565"/>
                      <a:chExt cx="4344876" cy="6046513"/>
                    </a:xfrm>
                  </p:grpSpPr>
                  <p:grpSp>
                    <p:nvGrpSpPr>
                      <p:cNvPr id="20" name="Group 19">
                        <a:extLst>
                          <a:ext uri="{FF2B5EF4-FFF2-40B4-BE49-F238E27FC236}">
                            <a16:creationId xmlns:a16="http://schemas.microsoft.com/office/drawing/2014/main" id="{B2218912-F363-2643-4A32-22BFCCE65C99}"/>
                          </a:ext>
                        </a:extLst>
                      </p:cNvPr>
                      <p:cNvGrpSpPr/>
                      <p:nvPr/>
                    </p:nvGrpSpPr>
                    <p:grpSpPr>
                      <a:xfrm>
                        <a:off x="1988859" y="2250565"/>
                        <a:ext cx="3706135" cy="2733574"/>
                        <a:chOff x="1988859" y="2250565"/>
                        <a:chExt cx="3706135" cy="2733574"/>
                      </a:xfrm>
                    </p:grpSpPr>
                    <p:pic>
                      <p:nvPicPr>
                        <p:cNvPr id="5" name="Picture 4">
                          <a:extLst>
                            <a:ext uri="{FF2B5EF4-FFF2-40B4-BE49-F238E27FC236}">
                              <a16:creationId xmlns:a16="http://schemas.microsoft.com/office/drawing/2014/main" id="{4A70B17A-E74D-CE3B-F26F-77B16D33F98B}"/>
                            </a:ext>
                          </a:extLst>
                        </p:cNvPr>
                        <p:cNvPicPr>
                          <a:picLocks noChangeAspect="1"/>
                        </p:cNvPicPr>
                        <p:nvPr/>
                      </p:nvPicPr>
                      <p:blipFill rotWithShape="1">
                        <a:blip r:embed="rId3"/>
                        <a:srcRect l="5138" r="18971"/>
                        <a:stretch/>
                      </p:blipFill>
                      <p:spPr>
                        <a:xfrm>
                          <a:off x="3559806" y="2299992"/>
                          <a:ext cx="2135188" cy="2684147"/>
                        </a:xfrm>
                        <a:prstGeom prst="rect">
                          <a:avLst/>
                        </a:prstGeom>
                      </p:spPr>
                    </p:pic>
                    <p:cxnSp>
                      <p:nvCxnSpPr>
                        <p:cNvPr id="10" name="Straight Connector 9">
                          <a:extLst>
                            <a:ext uri="{FF2B5EF4-FFF2-40B4-BE49-F238E27FC236}">
                              <a16:creationId xmlns:a16="http://schemas.microsoft.com/office/drawing/2014/main" id="{E3B873F1-1E3C-5403-D18E-9CC417DC831B}"/>
                            </a:ext>
                          </a:extLst>
                        </p:cNvPr>
                        <p:cNvCxnSpPr>
                          <a:cxnSpLocks/>
                        </p:cNvCxnSpPr>
                        <p:nvPr/>
                      </p:nvCxnSpPr>
                      <p:spPr>
                        <a:xfrm flipV="1">
                          <a:off x="2730843" y="2298808"/>
                          <a:ext cx="795522" cy="2078069"/>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356E991-1FC7-8185-AFA0-2DCB5FF215D6}"/>
                            </a:ext>
                          </a:extLst>
                        </p:cNvPr>
                        <p:cNvCxnSpPr>
                          <a:cxnSpLocks/>
                        </p:cNvCxnSpPr>
                        <p:nvPr/>
                      </p:nvCxnSpPr>
                      <p:spPr>
                        <a:xfrm flipH="1" flipV="1">
                          <a:off x="2730843" y="4474421"/>
                          <a:ext cx="795522" cy="50853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CAF96A3-EF35-C193-B959-7F5253AEAD5C}"/>
                            </a:ext>
                          </a:extLst>
                        </p:cNvPr>
                        <p:cNvSpPr txBox="1"/>
                        <p:nvPr/>
                      </p:nvSpPr>
                      <p:spPr>
                        <a:xfrm>
                          <a:off x="1988859" y="2250565"/>
                          <a:ext cx="48191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a:t>
                          </a:r>
                        </a:p>
                      </p:txBody>
                    </p:sp>
                    <p:sp>
                      <p:nvSpPr>
                        <p:cNvPr id="18" name="TextBox 17">
                          <a:extLst>
                            <a:ext uri="{FF2B5EF4-FFF2-40B4-BE49-F238E27FC236}">
                              <a16:creationId xmlns:a16="http://schemas.microsoft.com/office/drawing/2014/main" id="{57D3673C-88F9-B823-A96B-61FB3536F0DA}"/>
                            </a:ext>
                          </a:extLst>
                        </p:cNvPr>
                        <p:cNvSpPr txBox="1"/>
                        <p:nvPr/>
                      </p:nvSpPr>
                      <p:spPr>
                        <a:xfrm>
                          <a:off x="3654580" y="2348712"/>
                          <a:ext cx="48191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(b)</a:t>
                          </a:r>
                        </a:p>
                      </p:txBody>
                    </p:sp>
                  </p:grpSp>
                  <p:sp>
                    <p:nvSpPr>
                      <p:cNvPr id="21" name="TextBox 20">
                        <a:extLst>
                          <a:ext uri="{FF2B5EF4-FFF2-40B4-BE49-F238E27FC236}">
                            <a16:creationId xmlns:a16="http://schemas.microsoft.com/office/drawing/2014/main" id="{ED193A74-4E86-6A13-1B19-A5BBFB4A3BBD}"/>
                          </a:ext>
                        </a:extLst>
                      </p:cNvPr>
                      <p:cNvSpPr txBox="1"/>
                      <p:nvPr/>
                    </p:nvSpPr>
                    <p:spPr>
                      <a:xfrm rot="16200000">
                        <a:off x="973092" y="4803325"/>
                        <a:ext cx="103105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Latitude [°N]</a:t>
                        </a:r>
                      </a:p>
                    </p:txBody>
                  </p:sp>
                  <p:sp>
                    <p:nvSpPr>
                      <p:cNvPr id="22" name="TextBox 21">
                        <a:extLst>
                          <a:ext uri="{FF2B5EF4-FFF2-40B4-BE49-F238E27FC236}">
                            <a16:creationId xmlns:a16="http://schemas.microsoft.com/office/drawing/2014/main" id="{BC87CD28-CFF4-D751-0642-0206A4CE8817}"/>
                          </a:ext>
                        </a:extLst>
                      </p:cNvPr>
                      <p:cNvSpPr txBox="1"/>
                      <p:nvPr/>
                    </p:nvSpPr>
                    <p:spPr>
                      <a:xfrm>
                        <a:off x="3561657" y="8020079"/>
                        <a:ext cx="114967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Longitude [°E]</a:t>
                        </a:r>
                      </a:p>
                    </p:txBody>
                  </p:sp>
                </p:grpSp>
                <p:sp>
                  <p:nvSpPr>
                    <p:cNvPr id="3" name="TextBox 2">
                      <a:extLst>
                        <a:ext uri="{FF2B5EF4-FFF2-40B4-BE49-F238E27FC236}">
                          <a16:creationId xmlns:a16="http://schemas.microsoft.com/office/drawing/2014/main" id="{20A2BCD4-32FB-862A-36F8-1F2466F01ADD}"/>
                        </a:ext>
                      </a:extLst>
                    </p:cNvPr>
                    <p:cNvSpPr txBox="1"/>
                    <p:nvPr/>
                  </p:nvSpPr>
                  <p:spPr>
                    <a:xfrm>
                      <a:off x="3726448" y="6129146"/>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sp>
                  <p:nvSpPr>
                    <p:cNvPr id="4" name="TextBox 3">
                      <a:extLst>
                        <a:ext uri="{FF2B5EF4-FFF2-40B4-BE49-F238E27FC236}">
                          <a16:creationId xmlns:a16="http://schemas.microsoft.com/office/drawing/2014/main" id="{CD4239E8-2F97-D176-8050-DEEBA3462291}"/>
                        </a:ext>
                      </a:extLst>
                    </p:cNvPr>
                    <p:cNvSpPr txBox="1"/>
                    <p:nvPr/>
                  </p:nvSpPr>
                  <p:spPr>
                    <a:xfrm rot="16200000">
                      <a:off x="2876274" y="5073513"/>
                      <a:ext cx="123623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Elevation, z [m]</a:t>
                      </a:r>
                    </a:p>
                  </p:txBody>
                </p:sp>
              </p:grpSp>
            </p:grpSp>
            <p:sp>
              <p:nvSpPr>
                <p:cNvPr id="9" name="TextBox 8">
                  <a:extLst>
                    <a:ext uri="{FF2B5EF4-FFF2-40B4-BE49-F238E27FC236}">
                      <a16:creationId xmlns:a16="http://schemas.microsoft.com/office/drawing/2014/main" id="{8AC8D658-BEE1-0DFA-FDF9-950640312125}"/>
                    </a:ext>
                  </a:extLst>
                </p:cNvPr>
                <p:cNvSpPr txBox="1"/>
                <p:nvPr/>
              </p:nvSpPr>
              <p:spPr>
                <a:xfrm>
                  <a:off x="3651807" y="3940339"/>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pic>
              <p:nvPicPr>
                <p:cNvPr id="30" name="Picture 29">
                  <a:extLst>
                    <a:ext uri="{FF2B5EF4-FFF2-40B4-BE49-F238E27FC236}">
                      <a16:creationId xmlns:a16="http://schemas.microsoft.com/office/drawing/2014/main" id="{E1FC7566-B888-DC63-FA2D-D35B7B18EBC4}"/>
                    </a:ext>
                  </a:extLst>
                </p:cNvPr>
                <p:cNvPicPr>
                  <a:picLocks noChangeAspect="1"/>
                </p:cNvPicPr>
                <p:nvPr/>
              </p:nvPicPr>
              <p:blipFill rotWithShape="1">
                <a:blip r:embed="rId4"/>
                <a:srcRect l="5965" b="7077"/>
                <a:stretch/>
              </p:blipFill>
              <p:spPr>
                <a:xfrm>
                  <a:off x="3499542" y="4357356"/>
                  <a:ext cx="2399050" cy="1821667"/>
                </a:xfrm>
                <a:prstGeom prst="rect">
                  <a:avLst/>
                </a:prstGeom>
              </p:spPr>
            </p:pic>
            <p:sp>
              <p:nvSpPr>
                <p:cNvPr id="13" name="TextBox 12">
                  <a:extLst>
                    <a:ext uri="{FF2B5EF4-FFF2-40B4-BE49-F238E27FC236}">
                      <a16:creationId xmlns:a16="http://schemas.microsoft.com/office/drawing/2014/main" id="{58A67FCE-D9E1-69AC-C770-4C1DC201DB4B}"/>
                    </a:ext>
                  </a:extLst>
                </p:cNvPr>
                <p:cNvSpPr txBox="1"/>
                <p:nvPr/>
              </p:nvSpPr>
              <p:spPr>
                <a:xfrm rot="16200000">
                  <a:off x="5280808" y="2479062"/>
                  <a:ext cx="123623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Elevation, z [m]</a:t>
                  </a:r>
                </a:p>
              </p:txBody>
            </p:sp>
            <p:pic>
              <p:nvPicPr>
                <p:cNvPr id="14" name="Picture 13">
                  <a:extLst>
                    <a:ext uri="{FF2B5EF4-FFF2-40B4-BE49-F238E27FC236}">
                      <a16:creationId xmlns:a16="http://schemas.microsoft.com/office/drawing/2014/main" id="{37F70338-BBDE-5D65-DB7E-B95F6B17EA9B}"/>
                    </a:ext>
                  </a:extLst>
                </p:cNvPr>
                <p:cNvPicPr>
                  <a:picLocks noChangeAspect="1"/>
                </p:cNvPicPr>
                <p:nvPr/>
              </p:nvPicPr>
              <p:blipFill rotWithShape="1">
                <a:blip r:embed="rId3"/>
                <a:srcRect l="82926" r="4685"/>
                <a:stretch/>
              </p:blipFill>
              <p:spPr>
                <a:xfrm>
                  <a:off x="5484644" y="1297322"/>
                  <a:ext cx="348568" cy="2684147"/>
                </a:xfrm>
                <a:prstGeom prst="rect">
                  <a:avLst/>
                </a:prstGeom>
              </p:spPr>
            </p:pic>
            <p:sp>
              <p:nvSpPr>
                <p:cNvPr id="31" name="TextBox 30">
                  <a:extLst>
                    <a:ext uri="{FF2B5EF4-FFF2-40B4-BE49-F238E27FC236}">
                      <a16:creationId xmlns:a16="http://schemas.microsoft.com/office/drawing/2014/main" id="{4A7AB16A-01AD-E3E2-D491-06525C552B88}"/>
                    </a:ext>
                  </a:extLst>
                </p:cNvPr>
                <p:cNvSpPr txBox="1"/>
                <p:nvPr/>
              </p:nvSpPr>
              <p:spPr>
                <a:xfrm>
                  <a:off x="3574703" y="5712129"/>
                  <a:ext cx="481914"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a:t>
                  </a:r>
                </a:p>
              </p:txBody>
            </p:sp>
          </p:grpSp>
          <p:sp>
            <p:nvSpPr>
              <p:cNvPr id="12" name="TextBox 11">
                <a:extLst>
                  <a:ext uri="{FF2B5EF4-FFF2-40B4-BE49-F238E27FC236}">
                    <a16:creationId xmlns:a16="http://schemas.microsoft.com/office/drawing/2014/main" id="{EDE0410C-B8C7-A8F9-EBEA-D51D183BA33B}"/>
                  </a:ext>
                </a:extLst>
              </p:cNvPr>
              <p:cNvSpPr txBox="1"/>
              <p:nvPr/>
            </p:nvSpPr>
            <p:spPr>
              <a:xfrm rot="16200000">
                <a:off x="2295750" y="2591376"/>
                <a:ext cx="207140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Along Shore Location, y [m]</a:t>
                </a:r>
              </a:p>
            </p:txBody>
          </p:sp>
        </p:grpSp>
      </p:grpSp>
    </p:spTree>
    <p:extLst>
      <p:ext uri="{BB962C8B-B14F-4D97-AF65-F5344CB8AC3E}">
        <p14:creationId xmlns:p14="http://schemas.microsoft.com/office/powerpoint/2010/main" val="92002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7CD3F1-A3E4-D534-D403-7BE273538385}"/>
              </a:ext>
            </a:extLst>
          </p:cNvPr>
          <p:cNvSpPr txBox="1"/>
          <p:nvPr/>
        </p:nvSpPr>
        <p:spPr>
          <a:xfrm>
            <a:off x="2106386" y="293914"/>
            <a:ext cx="3706143" cy="369332"/>
          </a:xfrm>
          <a:prstGeom prst="rect">
            <a:avLst/>
          </a:prstGeom>
          <a:noFill/>
        </p:spPr>
        <p:txBody>
          <a:bodyPr wrap="none" rtlCol="0">
            <a:spAutoFit/>
          </a:bodyPr>
          <a:lstStyle/>
          <a:p>
            <a:r>
              <a:rPr lang="en-US" dirty="0"/>
              <a:t>Comparison of only waves 4-5 meters</a:t>
            </a:r>
          </a:p>
        </p:txBody>
      </p:sp>
      <p:pic>
        <p:nvPicPr>
          <p:cNvPr id="5" name="Picture 4">
            <a:extLst>
              <a:ext uri="{FF2B5EF4-FFF2-40B4-BE49-F238E27FC236}">
                <a16:creationId xmlns:a16="http://schemas.microsoft.com/office/drawing/2014/main" id="{41D22F38-6A4D-EFC4-B98B-AEBEBB840063}"/>
              </a:ext>
            </a:extLst>
          </p:cNvPr>
          <p:cNvPicPr>
            <a:picLocks noChangeAspect="1"/>
          </p:cNvPicPr>
          <p:nvPr/>
        </p:nvPicPr>
        <p:blipFill>
          <a:blip r:embed="rId3"/>
          <a:stretch>
            <a:fillRect/>
          </a:stretch>
        </p:blipFill>
        <p:spPr>
          <a:xfrm>
            <a:off x="1625832" y="2815772"/>
            <a:ext cx="4654318" cy="1551440"/>
          </a:xfrm>
          <a:prstGeom prst="rect">
            <a:avLst/>
          </a:prstGeom>
        </p:spPr>
      </p:pic>
      <p:pic>
        <p:nvPicPr>
          <p:cNvPr id="8" name="Picture 7">
            <a:extLst>
              <a:ext uri="{FF2B5EF4-FFF2-40B4-BE49-F238E27FC236}">
                <a16:creationId xmlns:a16="http://schemas.microsoft.com/office/drawing/2014/main" id="{6E733DFA-9AFF-67BE-97B4-11F1B76E7416}"/>
              </a:ext>
            </a:extLst>
          </p:cNvPr>
          <p:cNvPicPr>
            <a:picLocks noChangeAspect="1"/>
          </p:cNvPicPr>
          <p:nvPr/>
        </p:nvPicPr>
        <p:blipFill>
          <a:blip r:embed="rId4"/>
          <a:stretch>
            <a:fillRect/>
          </a:stretch>
        </p:blipFill>
        <p:spPr>
          <a:xfrm>
            <a:off x="2054889" y="4367212"/>
            <a:ext cx="3895061" cy="3868336"/>
          </a:xfrm>
          <a:prstGeom prst="rect">
            <a:avLst/>
          </a:prstGeom>
        </p:spPr>
      </p:pic>
    </p:spTree>
    <p:extLst>
      <p:ext uri="{BB962C8B-B14F-4D97-AF65-F5344CB8AC3E}">
        <p14:creationId xmlns:p14="http://schemas.microsoft.com/office/powerpoint/2010/main" val="1111986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80F85C-5C2E-ECA1-2A74-F3B5B22362CD}"/>
              </a:ext>
            </a:extLst>
          </p:cNvPr>
          <p:cNvPicPr>
            <a:picLocks noChangeAspect="1"/>
          </p:cNvPicPr>
          <p:nvPr/>
        </p:nvPicPr>
        <p:blipFill>
          <a:blip r:embed="rId2"/>
          <a:stretch>
            <a:fillRect/>
          </a:stretch>
        </p:blipFill>
        <p:spPr>
          <a:xfrm>
            <a:off x="0" y="3810000"/>
            <a:ext cx="7315200" cy="2438400"/>
          </a:xfrm>
          <a:prstGeom prst="rect">
            <a:avLst/>
          </a:prstGeom>
        </p:spPr>
      </p:pic>
    </p:spTree>
    <p:extLst>
      <p:ext uri="{BB962C8B-B14F-4D97-AF65-F5344CB8AC3E}">
        <p14:creationId xmlns:p14="http://schemas.microsoft.com/office/powerpoint/2010/main" val="1204288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44B79F-02B1-4C0E-7B02-779682933A98}"/>
              </a:ext>
            </a:extLst>
          </p:cNvPr>
          <p:cNvSpPr txBox="1"/>
          <p:nvPr/>
        </p:nvSpPr>
        <p:spPr>
          <a:xfrm>
            <a:off x="1229179" y="731521"/>
            <a:ext cx="5223931" cy="369332"/>
          </a:xfrm>
          <a:prstGeom prst="rect">
            <a:avLst/>
          </a:prstGeom>
          <a:noFill/>
        </p:spPr>
        <p:txBody>
          <a:bodyPr wrap="none" rtlCol="0">
            <a:spAutoFit/>
          </a:bodyPr>
          <a:lstStyle/>
          <a:p>
            <a:r>
              <a:rPr lang="en-US" dirty="0"/>
              <a:t>Figure 2 – Conditions sampled during the experiment </a:t>
            </a:r>
          </a:p>
        </p:txBody>
      </p:sp>
      <p:grpSp>
        <p:nvGrpSpPr>
          <p:cNvPr id="18" name="Group 17">
            <a:extLst>
              <a:ext uri="{FF2B5EF4-FFF2-40B4-BE49-F238E27FC236}">
                <a16:creationId xmlns:a16="http://schemas.microsoft.com/office/drawing/2014/main" id="{816B1692-7436-2844-9152-44F819AD0AFC}"/>
              </a:ext>
            </a:extLst>
          </p:cNvPr>
          <p:cNvGrpSpPr/>
          <p:nvPr/>
        </p:nvGrpSpPr>
        <p:grpSpPr>
          <a:xfrm>
            <a:off x="127221" y="1502797"/>
            <a:ext cx="6846073" cy="4786685"/>
            <a:chOff x="127221" y="1502797"/>
            <a:chExt cx="6846073" cy="4786685"/>
          </a:xfrm>
        </p:grpSpPr>
        <p:sp>
          <p:nvSpPr>
            <p:cNvPr id="17" name="Rectangle 16">
              <a:extLst>
                <a:ext uri="{FF2B5EF4-FFF2-40B4-BE49-F238E27FC236}">
                  <a16:creationId xmlns:a16="http://schemas.microsoft.com/office/drawing/2014/main" id="{619BB706-5F60-AC3D-D000-103F0758C8C8}"/>
                </a:ext>
              </a:extLst>
            </p:cNvPr>
            <p:cNvSpPr/>
            <p:nvPr/>
          </p:nvSpPr>
          <p:spPr>
            <a:xfrm>
              <a:off x="127221" y="1502797"/>
              <a:ext cx="6846073" cy="4786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286C9EC-344F-405A-97F8-81DD9292C39F}"/>
                </a:ext>
              </a:extLst>
            </p:cNvPr>
            <p:cNvGrpSpPr/>
            <p:nvPr/>
          </p:nvGrpSpPr>
          <p:grpSpPr>
            <a:xfrm>
              <a:off x="261904" y="1635994"/>
              <a:ext cx="6409241" cy="4621035"/>
              <a:chOff x="261904" y="1635994"/>
              <a:chExt cx="6409241" cy="4621035"/>
            </a:xfrm>
          </p:grpSpPr>
          <p:grpSp>
            <p:nvGrpSpPr>
              <p:cNvPr id="14" name="Group 13">
                <a:extLst>
                  <a:ext uri="{FF2B5EF4-FFF2-40B4-BE49-F238E27FC236}">
                    <a16:creationId xmlns:a16="http://schemas.microsoft.com/office/drawing/2014/main" id="{3B27A26D-8E3E-A2F2-7494-2D91E1AF5606}"/>
                  </a:ext>
                </a:extLst>
              </p:cNvPr>
              <p:cNvGrpSpPr/>
              <p:nvPr/>
            </p:nvGrpSpPr>
            <p:grpSpPr>
              <a:xfrm>
                <a:off x="261904" y="1635994"/>
                <a:ext cx="6409241" cy="4482537"/>
                <a:chOff x="261904" y="1635994"/>
                <a:chExt cx="6409241" cy="4482537"/>
              </a:xfrm>
            </p:grpSpPr>
            <p:grpSp>
              <p:nvGrpSpPr>
                <p:cNvPr id="10" name="Group 9">
                  <a:extLst>
                    <a:ext uri="{FF2B5EF4-FFF2-40B4-BE49-F238E27FC236}">
                      <a16:creationId xmlns:a16="http://schemas.microsoft.com/office/drawing/2014/main" id="{F6E85101-4184-0D5C-35A3-0437B08FE9B9}"/>
                    </a:ext>
                  </a:extLst>
                </p:cNvPr>
                <p:cNvGrpSpPr/>
                <p:nvPr/>
              </p:nvGrpSpPr>
              <p:grpSpPr>
                <a:xfrm>
                  <a:off x="683812" y="1819522"/>
                  <a:ext cx="5987333" cy="4299008"/>
                  <a:chOff x="683812" y="1819522"/>
                  <a:chExt cx="5987333" cy="4299008"/>
                </a:xfrm>
              </p:grpSpPr>
              <p:pic>
                <p:nvPicPr>
                  <p:cNvPr id="3" name="Picture 2">
                    <a:extLst>
                      <a:ext uri="{FF2B5EF4-FFF2-40B4-BE49-F238E27FC236}">
                        <a16:creationId xmlns:a16="http://schemas.microsoft.com/office/drawing/2014/main" id="{63B777C0-E9A8-FCA3-9ED5-9D8EC6CF46C9}"/>
                      </a:ext>
                    </a:extLst>
                  </p:cNvPr>
                  <p:cNvPicPr>
                    <a:picLocks noChangeAspect="1"/>
                  </p:cNvPicPr>
                  <p:nvPr/>
                </p:nvPicPr>
                <p:blipFill rotWithShape="1">
                  <a:blip r:embed="rId2"/>
                  <a:srcRect l="9892" t="9620" r="8804" b="62147"/>
                  <a:stretch/>
                </p:blipFill>
                <p:spPr>
                  <a:xfrm>
                    <a:off x="723569" y="1819522"/>
                    <a:ext cx="5947576" cy="1376902"/>
                  </a:xfrm>
                  <a:prstGeom prst="rect">
                    <a:avLst/>
                  </a:prstGeom>
                </p:spPr>
              </p:pic>
              <p:pic>
                <p:nvPicPr>
                  <p:cNvPr id="5" name="Picture 4">
                    <a:extLst>
                      <a:ext uri="{FF2B5EF4-FFF2-40B4-BE49-F238E27FC236}">
                        <a16:creationId xmlns:a16="http://schemas.microsoft.com/office/drawing/2014/main" id="{3240BC46-0C6A-BC5B-7BE3-D2DF073CA53C}"/>
                      </a:ext>
                    </a:extLst>
                  </p:cNvPr>
                  <p:cNvPicPr>
                    <a:picLocks noChangeAspect="1"/>
                  </p:cNvPicPr>
                  <p:nvPr/>
                </p:nvPicPr>
                <p:blipFill rotWithShape="1">
                  <a:blip r:embed="rId2"/>
                  <a:srcRect l="9348" t="37989" r="9348" b="35109"/>
                  <a:stretch/>
                </p:blipFill>
                <p:spPr>
                  <a:xfrm>
                    <a:off x="683813" y="3275936"/>
                    <a:ext cx="5947575" cy="1311965"/>
                  </a:xfrm>
                  <a:prstGeom prst="rect">
                    <a:avLst/>
                  </a:prstGeom>
                </p:spPr>
              </p:pic>
              <p:pic>
                <p:nvPicPr>
                  <p:cNvPr id="6" name="Picture 5">
                    <a:extLst>
                      <a:ext uri="{FF2B5EF4-FFF2-40B4-BE49-F238E27FC236}">
                        <a16:creationId xmlns:a16="http://schemas.microsoft.com/office/drawing/2014/main" id="{B1514A1A-9B24-0A09-FBA6-8FC1A8D249BF}"/>
                      </a:ext>
                    </a:extLst>
                  </p:cNvPr>
                  <p:cNvPicPr>
                    <a:picLocks noChangeAspect="1"/>
                  </p:cNvPicPr>
                  <p:nvPr/>
                </p:nvPicPr>
                <p:blipFill rotWithShape="1">
                  <a:blip r:embed="rId2"/>
                  <a:srcRect l="9638" t="65516" r="9057" b="6250"/>
                  <a:stretch/>
                </p:blipFill>
                <p:spPr>
                  <a:xfrm>
                    <a:off x="683812" y="4741628"/>
                    <a:ext cx="5947575" cy="1376902"/>
                  </a:xfrm>
                  <a:prstGeom prst="rect">
                    <a:avLst/>
                  </a:prstGeom>
                </p:spPr>
              </p:pic>
              <p:sp>
                <p:nvSpPr>
                  <p:cNvPr id="7" name="TextBox 6">
                    <a:extLst>
                      <a:ext uri="{FF2B5EF4-FFF2-40B4-BE49-F238E27FC236}">
                        <a16:creationId xmlns:a16="http://schemas.microsoft.com/office/drawing/2014/main" id="{C2C226C3-560F-49F1-08B7-CB54D0F58093}"/>
                      </a:ext>
                    </a:extLst>
                  </p:cNvPr>
                  <p:cNvSpPr txBox="1"/>
                  <p:nvPr/>
                </p:nvSpPr>
                <p:spPr>
                  <a:xfrm>
                    <a:off x="6259169" y="1908313"/>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sp>
                <p:nvSpPr>
                  <p:cNvPr id="8" name="TextBox 7">
                    <a:extLst>
                      <a:ext uri="{FF2B5EF4-FFF2-40B4-BE49-F238E27FC236}">
                        <a16:creationId xmlns:a16="http://schemas.microsoft.com/office/drawing/2014/main" id="{0D10DCB4-43A5-9999-911D-5DD5A2626C28}"/>
                      </a:ext>
                    </a:extLst>
                  </p:cNvPr>
                  <p:cNvSpPr txBox="1"/>
                  <p:nvPr/>
                </p:nvSpPr>
                <p:spPr>
                  <a:xfrm>
                    <a:off x="6267001" y="3286481"/>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sp>
                <p:nvSpPr>
                  <p:cNvPr id="9" name="TextBox 8">
                    <a:extLst>
                      <a:ext uri="{FF2B5EF4-FFF2-40B4-BE49-F238E27FC236}">
                        <a16:creationId xmlns:a16="http://schemas.microsoft.com/office/drawing/2014/main" id="{815342B6-3821-46AB-A8B9-785F8706BC1E}"/>
                      </a:ext>
                    </a:extLst>
                  </p:cNvPr>
                  <p:cNvSpPr txBox="1"/>
                  <p:nvPr/>
                </p:nvSpPr>
                <p:spPr>
                  <a:xfrm>
                    <a:off x="6259169" y="4741628"/>
                    <a:ext cx="36420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a:t>
                    </a:r>
                  </a:p>
                </p:txBody>
              </p:sp>
            </p:grpSp>
            <p:sp>
              <p:nvSpPr>
                <p:cNvPr id="11" name="TextBox 10">
                  <a:extLst>
                    <a:ext uri="{FF2B5EF4-FFF2-40B4-BE49-F238E27FC236}">
                      <a16:creationId xmlns:a16="http://schemas.microsoft.com/office/drawing/2014/main" id="{6E2DF5B8-E2C5-03F2-86B7-AA5F70926AAF}"/>
                    </a:ext>
                  </a:extLst>
                </p:cNvPr>
                <p:cNvSpPr txBox="1"/>
                <p:nvPr/>
              </p:nvSpPr>
              <p:spPr>
                <a:xfrm rot="16200000">
                  <a:off x="-379242" y="2277140"/>
                  <a:ext cx="1743957"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Significant Wave Height [m]</a:t>
                  </a:r>
                </a:p>
              </p:txBody>
            </p:sp>
            <p:sp>
              <p:nvSpPr>
                <p:cNvPr id="12" name="TextBox 11">
                  <a:extLst>
                    <a:ext uri="{FF2B5EF4-FFF2-40B4-BE49-F238E27FC236}">
                      <a16:creationId xmlns:a16="http://schemas.microsoft.com/office/drawing/2014/main" id="{20F2F3CF-85C3-75AE-036B-4BBBD916F284}"/>
                    </a:ext>
                  </a:extLst>
                </p:cNvPr>
                <p:cNvSpPr txBox="1"/>
                <p:nvPr/>
              </p:nvSpPr>
              <p:spPr>
                <a:xfrm rot="16200000">
                  <a:off x="-188751" y="3668617"/>
                  <a:ext cx="1376903"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Mean Wave Period [s]</a:t>
                  </a:r>
                </a:p>
              </p:txBody>
            </p:sp>
            <p:sp>
              <p:nvSpPr>
                <p:cNvPr id="13" name="TextBox 12">
                  <a:extLst>
                    <a:ext uri="{FF2B5EF4-FFF2-40B4-BE49-F238E27FC236}">
                      <a16:creationId xmlns:a16="http://schemas.microsoft.com/office/drawing/2014/main" id="{FCEB9B25-C0C1-C0A5-7354-0BE624C1508F}"/>
                    </a:ext>
                  </a:extLst>
                </p:cNvPr>
                <p:cNvSpPr txBox="1"/>
                <p:nvPr/>
              </p:nvSpPr>
              <p:spPr>
                <a:xfrm rot="16200000">
                  <a:off x="-324042" y="5056124"/>
                  <a:ext cx="1663148"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Mean Wave Direction [deg from north]</a:t>
                  </a:r>
                </a:p>
              </p:txBody>
            </p:sp>
          </p:grpSp>
          <p:sp>
            <p:nvSpPr>
              <p:cNvPr id="15" name="TextBox 14">
                <a:extLst>
                  <a:ext uri="{FF2B5EF4-FFF2-40B4-BE49-F238E27FC236}">
                    <a16:creationId xmlns:a16="http://schemas.microsoft.com/office/drawing/2014/main" id="{51F94462-7367-AAFA-9F6A-EC80AC705A62}"/>
                  </a:ext>
                </a:extLst>
              </p:cNvPr>
              <p:cNvSpPr txBox="1"/>
              <p:nvPr/>
            </p:nvSpPr>
            <p:spPr>
              <a:xfrm>
                <a:off x="898497" y="5980030"/>
                <a:ext cx="565337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grpSp>
      </p:grpSp>
    </p:spTree>
    <p:extLst>
      <p:ext uri="{BB962C8B-B14F-4D97-AF65-F5344CB8AC3E}">
        <p14:creationId xmlns:p14="http://schemas.microsoft.com/office/powerpoint/2010/main" val="2984267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43AEDD-8BE9-87A3-811E-DC7422F7504F}"/>
              </a:ext>
            </a:extLst>
          </p:cNvPr>
          <p:cNvSpPr txBox="1"/>
          <p:nvPr/>
        </p:nvSpPr>
        <p:spPr>
          <a:xfrm>
            <a:off x="2083242" y="2377440"/>
            <a:ext cx="3485891" cy="369332"/>
          </a:xfrm>
          <a:prstGeom prst="rect">
            <a:avLst/>
          </a:prstGeom>
          <a:noFill/>
        </p:spPr>
        <p:txBody>
          <a:bodyPr wrap="none" rtlCol="0">
            <a:spAutoFit/>
          </a:bodyPr>
          <a:lstStyle/>
          <a:p>
            <a:r>
              <a:rPr lang="en-US" dirty="0"/>
              <a:t>Figure 3 – Recording Software Flow</a:t>
            </a:r>
          </a:p>
        </p:txBody>
      </p:sp>
      <p:grpSp>
        <p:nvGrpSpPr>
          <p:cNvPr id="33" name="Group 32">
            <a:extLst>
              <a:ext uri="{FF2B5EF4-FFF2-40B4-BE49-F238E27FC236}">
                <a16:creationId xmlns:a16="http://schemas.microsoft.com/office/drawing/2014/main" id="{C0626497-B2D2-7627-BF96-CE543AF0FC2A}"/>
              </a:ext>
            </a:extLst>
          </p:cNvPr>
          <p:cNvGrpSpPr/>
          <p:nvPr/>
        </p:nvGrpSpPr>
        <p:grpSpPr>
          <a:xfrm>
            <a:off x="737517" y="2977539"/>
            <a:ext cx="6059606" cy="3084394"/>
            <a:chOff x="1239045" y="4264979"/>
            <a:chExt cx="6059606" cy="3084394"/>
          </a:xfrm>
        </p:grpSpPr>
        <p:sp>
          <p:nvSpPr>
            <p:cNvPr id="32" name="Rectangle 31">
              <a:extLst>
                <a:ext uri="{FF2B5EF4-FFF2-40B4-BE49-F238E27FC236}">
                  <a16:creationId xmlns:a16="http://schemas.microsoft.com/office/drawing/2014/main" id="{DFF4934B-B7CA-C093-D897-E71C4F3A58DD}"/>
                </a:ext>
              </a:extLst>
            </p:cNvPr>
            <p:cNvSpPr/>
            <p:nvPr/>
          </p:nvSpPr>
          <p:spPr>
            <a:xfrm>
              <a:off x="1239045" y="4264979"/>
              <a:ext cx="6059606" cy="3084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D770982-BE49-9A72-45EE-914BCA58626E}"/>
                </a:ext>
              </a:extLst>
            </p:cNvPr>
            <p:cNvGrpSpPr/>
            <p:nvPr/>
          </p:nvGrpSpPr>
          <p:grpSpPr>
            <a:xfrm>
              <a:off x="1496324" y="4531057"/>
              <a:ext cx="5541751" cy="2775005"/>
              <a:chOff x="785540" y="3146821"/>
              <a:chExt cx="5541751" cy="2775005"/>
            </a:xfrm>
          </p:grpSpPr>
          <p:grpSp>
            <p:nvGrpSpPr>
              <p:cNvPr id="3" name="Group 2">
                <a:extLst>
                  <a:ext uri="{FF2B5EF4-FFF2-40B4-BE49-F238E27FC236}">
                    <a16:creationId xmlns:a16="http://schemas.microsoft.com/office/drawing/2014/main" id="{43280DDE-340A-209B-9259-753194034251}"/>
                  </a:ext>
                </a:extLst>
              </p:cNvPr>
              <p:cNvGrpSpPr/>
              <p:nvPr/>
            </p:nvGrpSpPr>
            <p:grpSpPr>
              <a:xfrm>
                <a:off x="785540" y="3146821"/>
                <a:ext cx="5541751" cy="2775005"/>
                <a:chOff x="2596394" y="617838"/>
                <a:chExt cx="9265056" cy="5387546"/>
              </a:xfrm>
            </p:grpSpPr>
            <p:cxnSp>
              <p:nvCxnSpPr>
                <p:cNvPr id="5" name="Straight Connector 4">
                  <a:extLst>
                    <a:ext uri="{FF2B5EF4-FFF2-40B4-BE49-F238E27FC236}">
                      <a16:creationId xmlns:a16="http://schemas.microsoft.com/office/drawing/2014/main" id="{EF500289-7752-2D53-5BA0-F3235F00BA98}"/>
                    </a:ext>
                  </a:extLst>
                </p:cNvPr>
                <p:cNvCxnSpPr>
                  <a:cxnSpLocks/>
                </p:cNvCxnSpPr>
                <p:nvPr/>
              </p:nvCxnSpPr>
              <p:spPr>
                <a:xfrm flipV="1">
                  <a:off x="11851152" y="1458095"/>
                  <a:ext cx="0" cy="45472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F5ACFC39-D799-AC5E-BA78-6084D8A9002B}"/>
                    </a:ext>
                  </a:extLst>
                </p:cNvPr>
                <p:cNvGrpSpPr/>
                <p:nvPr/>
              </p:nvGrpSpPr>
              <p:grpSpPr>
                <a:xfrm>
                  <a:off x="2596394" y="617838"/>
                  <a:ext cx="9265056" cy="5387546"/>
                  <a:chOff x="2540900" y="617838"/>
                  <a:chExt cx="9320549" cy="5387546"/>
                </a:xfrm>
              </p:grpSpPr>
              <p:sp>
                <p:nvSpPr>
                  <p:cNvPr id="7" name="Rounded Rectangle 6">
                    <a:extLst>
                      <a:ext uri="{FF2B5EF4-FFF2-40B4-BE49-F238E27FC236}">
                        <a16:creationId xmlns:a16="http://schemas.microsoft.com/office/drawing/2014/main" id="{4B378E1D-DF77-6216-89DC-5EC303BBCCFC}"/>
                      </a:ext>
                    </a:extLst>
                  </p:cNvPr>
                  <p:cNvSpPr/>
                  <p:nvPr/>
                </p:nvSpPr>
                <p:spPr>
                  <a:xfrm>
                    <a:off x="2540900" y="617838"/>
                    <a:ext cx="2906188" cy="5121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Main Processing and Control Script</a:t>
                    </a:r>
                  </a:p>
                  <a:p>
                    <a:pPr algn="ct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microSWIFT.py</a:t>
                    </a:r>
                    <a:r>
                      <a:rPr lang="en-US" sz="1200" dirty="0">
                        <a:latin typeface="Arial" panose="020B0604020202020204" pitchFamily="34" charset="0"/>
                        <a:cs typeface="Arial" panose="020B0604020202020204" pitchFamily="34" charset="0"/>
                      </a:rPr>
                      <a:t>)</a:t>
                    </a:r>
                  </a:p>
                </p:txBody>
              </p:sp>
              <p:sp>
                <p:nvSpPr>
                  <p:cNvPr id="9" name="Rounded Rectangle 8">
                    <a:extLst>
                      <a:ext uri="{FF2B5EF4-FFF2-40B4-BE49-F238E27FC236}">
                        <a16:creationId xmlns:a16="http://schemas.microsoft.com/office/drawing/2014/main" id="{C1482F94-ED3F-684C-8268-3D9076094C9B}"/>
                      </a:ext>
                    </a:extLst>
                  </p:cNvPr>
                  <p:cNvSpPr/>
                  <p:nvPr/>
                </p:nvSpPr>
                <p:spPr>
                  <a:xfrm>
                    <a:off x="6168075" y="617838"/>
                    <a:ext cx="5249563" cy="667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Boot up and Start Onboard Logging</a:t>
                    </a:r>
                  </a:p>
                </p:txBody>
              </p:sp>
              <p:sp>
                <p:nvSpPr>
                  <p:cNvPr id="10" name="Rounded Rectangle 9">
                    <a:extLst>
                      <a:ext uri="{FF2B5EF4-FFF2-40B4-BE49-F238E27FC236}">
                        <a16:creationId xmlns:a16="http://schemas.microsoft.com/office/drawing/2014/main" id="{A92CF83C-765E-24B9-F184-8F90022488DC}"/>
                      </a:ext>
                    </a:extLst>
                  </p:cNvPr>
                  <p:cNvSpPr/>
                  <p:nvPr/>
                </p:nvSpPr>
                <p:spPr>
                  <a:xfrm>
                    <a:off x="6168075" y="1668162"/>
                    <a:ext cx="5249563" cy="667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Wait for Start of Recording Window</a:t>
                    </a:r>
                  </a:p>
                </p:txBody>
              </p:sp>
              <p:sp>
                <p:nvSpPr>
                  <p:cNvPr id="11" name="Rounded Rectangle 10">
                    <a:extLst>
                      <a:ext uri="{FF2B5EF4-FFF2-40B4-BE49-F238E27FC236}">
                        <a16:creationId xmlns:a16="http://schemas.microsoft.com/office/drawing/2014/main" id="{6B59292B-9904-B8CC-AE37-F6E554F96F92}"/>
                      </a:ext>
                    </a:extLst>
                  </p:cNvPr>
                  <p:cNvSpPr/>
                  <p:nvPr/>
                </p:nvSpPr>
                <p:spPr>
                  <a:xfrm>
                    <a:off x="6168074" y="2761735"/>
                    <a:ext cx="2345727" cy="667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Record IMU Data</a:t>
                    </a:r>
                  </a:p>
                </p:txBody>
              </p:sp>
              <p:sp>
                <p:nvSpPr>
                  <p:cNvPr id="12" name="Rounded Rectangle 11">
                    <a:extLst>
                      <a:ext uri="{FF2B5EF4-FFF2-40B4-BE49-F238E27FC236}">
                        <a16:creationId xmlns:a16="http://schemas.microsoft.com/office/drawing/2014/main" id="{2EBA3B9C-356E-0739-CD54-2C56039B3654}"/>
                      </a:ext>
                    </a:extLst>
                  </p:cNvPr>
                  <p:cNvSpPr/>
                  <p:nvPr/>
                </p:nvSpPr>
                <p:spPr>
                  <a:xfrm>
                    <a:off x="9071911" y="2761734"/>
                    <a:ext cx="2500112" cy="667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Record GPS Data</a:t>
                    </a:r>
                  </a:p>
                </p:txBody>
              </p:sp>
              <p:sp>
                <p:nvSpPr>
                  <p:cNvPr id="13" name="Rounded Rectangle 12">
                    <a:extLst>
                      <a:ext uri="{FF2B5EF4-FFF2-40B4-BE49-F238E27FC236}">
                        <a16:creationId xmlns:a16="http://schemas.microsoft.com/office/drawing/2014/main" id="{87F010D5-3755-0258-6D62-8CD9E3632A5E}"/>
                      </a:ext>
                    </a:extLst>
                  </p:cNvPr>
                  <p:cNvSpPr/>
                  <p:nvPr/>
                </p:nvSpPr>
                <p:spPr>
                  <a:xfrm>
                    <a:off x="6168073" y="3956154"/>
                    <a:ext cx="5249563" cy="732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Onboard Processing of Data</a:t>
                    </a:r>
                  </a:p>
                  <a:p>
                    <a:pPr algn="ct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GPSwaves</a:t>
                    </a:r>
                    <a:r>
                      <a:rPr lang="en-US" sz="1200" dirty="0">
                        <a:latin typeface="Arial" panose="020B0604020202020204" pitchFamily="34" charset="0"/>
                        <a:cs typeface="Arial" panose="020B0604020202020204" pitchFamily="34" charset="0"/>
                      </a:rPr>
                      <a:t> Algorithm)</a:t>
                    </a:r>
                  </a:p>
                </p:txBody>
              </p:sp>
              <p:sp>
                <p:nvSpPr>
                  <p:cNvPr id="14" name="Rounded Rectangle 13">
                    <a:extLst>
                      <a:ext uri="{FF2B5EF4-FFF2-40B4-BE49-F238E27FC236}">
                        <a16:creationId xmlns:a16="http://schemas.microsoft.com/office/drawing/2014/main" id="{D3BBEA55-8C5C-BE5F-20D8-DAC5FCE19293}"/>
                      </a:ext>
                    </a:extLst>
                  </p:cNvPr>
                  <p:cNvSpPr/>
                  <p:nvPr/>
                </p:nvSpPr>
                <p:spPr>
                  <a:xfrm>
                    <a:off x="6168073" y="5072447"/>
                    <a:ext cx="5249563" cy="667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Send Processed Data to Server</a:t>
                    </a:r>
                  </a:p>
                </p:txBody>
              </p:sp>
              <p:sp>
                <p:nvSpPr>
                  <p:cNvPr id="15" name="Left Brace 14">
                    <a:extLst>
                      <a:ext uri="{FF2B5EF4-FFF2-40B4-BE49-F238E27FC236}">
                        <a16:creationId xmlns:a16="http://schemas.microsoft.com/office/drawing/2014/main" id="{6B623E3F-96F5-961D-4A89-DE85C35047A7}"/>
                      </a:ext>
                    </a:extLst>
                  </p:cNvPr>
                  <p:cNvSpPr/>
                  <p:nvPr/>
                </p:nvSpPr>
                <p:spPr>
                  <a:xfrm>
                    <a:off x="5499780" y="617838"/>
                    <a:ext cx="654908" cy="5121874"/>
                  </a:xfrm>
                  <a:prstGeom prst="leftBrace">
                    <a:avLst>
                      <a:gd name="adj1" fmla="val 8333"/>
                      <a:gd name="adj2" fmla="val 497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cxnSp>
                <p:nvCxnSpPr>
                  <p:cNvPr id="17" name="Straight Arrow Connector 16">
                    <a:extLst>
                      <a:ext uri="{FF2B5EF4-FFF2-40B4-BE49-F238E27FC236}">
                        <a16:creationId xmlns:a16="http://schemas.microsoft.com/office/drawing/2014/main" id="{6745CA5B-8C16-04CA-00D2-B6126E863431}"/>
                      </a:ext>
                    </a:extLst>
                  </p:cNvPr>
                  <p:cNvCxnSpPr>
                    <a:cxnSpLocks/>
                    <a:endCxn id="10" idx="0"/>
                  </p:cNvCxnSpPr>
                  <p:nvPr/>
                </p:nvCxnSpPr>
                <p:spPr>
                  <a:xfrm flipH="1">
                    <a:off x="8792857" y="1346885"/>
                    <a:ext cx="2048" cy="3212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3D34134-8E47-4A4D-7B47-672247ACA5A1}"/>
                      </a:ext>
                    </a:extLst>
                  </p:cNvPr>
                  <p:cNvCxnSpPr>
                    <a:cxnSpLocks/>
                  </p:cNvCxnSpPr>
                  <p:nvPr/>
                </p:nvCxnSpPr>
                <p:spPr>
                  <a:xfrm>
                    <a:off x="10360104" y="2502242"/>
                    <a:ext cx="0" cy="2594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B27D1E-5931-7C96-12A2-178CE333BB31}"/>
                      </a:ext>
                    </a:extLst>
                  </p:cNvPr>
                  <p:cNvCxnSpPr>
                    <a:cxnSpLocks/>
                  </p:cNvCxnSpPr>
                  <p:nvPr/>
                </p:nvCxnSpPr>
                <p:spPr>
                  <a:xfrm>
                    <a:off x="7340938" y="2502243"/>
                    <a:ext cx="3043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F77B7FD-83BA-A188-5AB9-D123CCD20191}"/>
                      </a:ext>
                    </a:extLst>
                  </p:cNvPr>
                  <p:cNvCxnSpPr>
                    <a:stCxn id="10" idx="2"/>
                  </p:cNvCxnSpPr>
                  <p:nvPr/>
                </p:nvCxnSpPr>
                <p:spPr>
                  <a:xfrm flipH="1">
                    <a:off x="8792854" y="2335427"/>
                    <a:ext cx="3" cy="166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2B65E8A-25B8-5CD6-FB95-20A7619433D5}"/>
                      </a:ext>
                    </a:extLst>
                  </p:cNvPr>
                  <p:cNvCxnSpPr/>
                  <p:nvPr/>
                </p:nvCxnSpPr>
                <p:spPr>
                  <a:xfrm flipH="1">
                    <a:off x="7328577" y="3428999"/>
                    <a:ext cx="3" cy="166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20250D5-0EEC-F8BF-7498-5A23273B1083}"/>
                      </a:ext>
                    </a:extLst>
                  </p:cNvPr>
                  <p:cNvCxnSpPr/>
                  <p:nvPr/>
                </p:nvCxnSpPr>
                <p:spPr>
                  <a:xfrm flipH="1">
                    <a:off x="10384818" y="3422822"/>
                    <a:ext cx="3" cy="166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D2AD7C3-5A4A-7FDF-F631-4BEAF7BB5DF7}"/>
                      </a:ext>
                    </a:extLst>
                  </p:cNvPr>
                  <p:cNvCxnSpPr>
                    <a:cxnSpLocks/>
                  </p:cNvCxnSpPr>
                  <p:nvPr/>
                </p:nvCxnSpPr>
                <p:spPr>
                  <a:xfrm>
                    <a:off x="7316223" y="3577280"/>
                    <a:ext cx="30562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F32A089-7571-5089-7D38-8EBC7E6940C8}"/>
                      </a:ext>
                    </a:extLst>
                  </p:cNvPr>
                  <p:cNvCxnSpPr>
                    <a:cxnSpLocks/>
                  </p:cNvCxnSpPr>
                  <p:nvPr/>
                </p:nvCxnSpPr>
                <p:spPr>
                  <a:xfrm>
                    <a:off x="8780497" y="3589637"/>
                    <a:ext cx="12357" cy="3398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7A33815-1530-A7F3-6CC4-BF6B2A0C38D0}"/>
                      </a:ext>
                    </a:extLst>
                  </p:cNvPr>
                  <p:cNvCxnSpPr>
                    <a:cxnSpLocks/>
                    <a:stCxn id="13" idx="2"/>
                    <a:endCxn id="14" idx="0"/>
                  </p:cNvCxnSpPr>
                  <p:nvPr/>
                </p:nvCxnSpPr>
                <p:spPr>
                  <a:xfrm>
                    <a:off x="8792856" y="4688193"/>
                    <a:ext cx="0" cy="3842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C67213B-0740-4D38-DEA0-58C59A3B1BBA}"/>
                      </a:ext>
                    </a:extLst>
                  </p:cNvPr>
                  <p:cNvCxnSpPr>
                    <a:cxnSpLocks/>
                  </p:cNvCxnSpPr>
                  <p:nvPr/>
                </p:nvCxnSpPr>
                <p:spPr>
                  <a:xfrm>
                    <a:off x="8794914" y="1482809"/>
                    <a:ext cx="30562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D1E065-7063-300D-17E3-589A59B455A1}"/>
                      </a:ext>
                    </a:extLst>
                  </p:cNvPr>
                  <p:cNvCxnSpPr>
                    <a:cxnSpLocks/>
                  </p:cNvCxnSpPr>
                  <p:nvPr/>
                </p:nvCxnSpPr>
                <p:spPr>
                  <a:xfrm>
                    <a:off x="8805211" y="5980670"/>
                    <a:ext cx="30562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98BCD-C422-6564-0113-80B0AE6FB6F3}"/>
                      </a:ext>
                    </a:extLst>
                  </p:cNvPr>
                  <p:cNvCxnSpPr>
                    <a:cxnSpLocks/>
                  </p:cNvCxnSpPr>
                  <p:nvPr/>
                </p:nvCxnSpPr>
                <p:spPr>
                  <a:xfrm>
                    <a:off x="8792857" y="5733534"/>
                    <a:ext cx="0" cy="271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30" name="Straight Arrow Connector 29">
                <a:extLst>
                  <a:ext uri="{FF2B5EF4-FFF2-40B4-BE49-F238E27FC236}">
                    <a16:creationId xmlns:a16="http://schemas.microsoft.com/office/drawing/2014/main" id="{FA927E91-42C1-4F3C-990B-E8FAA17D8949}"/>
                  </a:ext>
                </a:extLst>
              </p:cNvPr>
              <p:cNvCxnSpPr>
                <a:cxnSpLocks/>
              </p:cNvCxnSpPr>
              <p:nvPr/>
            </p:nvCxnSpPr>
            <p:spPr>
              <a:xfrm>
                <a:off x="3653598" y="4117435"/>
                <a:ext cx="0" cy="1336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72640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2481F9-A94C-F9E1-EB15-7047CB78EEBE}"/>
              </a:ext>
            </a:extLst>
          </p:cNvPr>
          <p:cNvPicPr>
            <a:picLocks noChangeAspect="1"/>
          </p:cNvPicPr>
          <p:nvPr/>
        </p:nvPicPr>
        <p:blipFill rotWithShape="1">
          <a:blip r:embed="rId2"/>
          <a:srcRect b="2382"/>
          <a:stretch/>
        </p:blipFill>
        <p:spPr>
          <a:xfrm>
            <a:off x="482600" y="2647950"/>
            <a:ext cx="6350000" cy="4649053"/>
          </a:xfrm>
          <a:prstGeom prst="rect">
            <a:avLst/>
          </a:prstGeom>
        </p:spPr>
      </p:pic>
      <p:sp>
        <p:nvSpPr>
          <p:cNvPr id="2" name="TextBox 1">
            <a:extLst>
              <a:ext uri="{FF2B5EF4-FFF2-40B4-BE49-F238E27FC236}">
                <a16:creationId xmlns:a16="http://schemas.microsoft.com/office/drawing/2014/main" id="{2B749C7D-21FA-7203-50D1-AC7FBD2D29A5}"/>
              </a:ext>
            </a:extLst>
          </p:cNvPr>
          <p:cNvSpPr txBox="1"/>
          <p:nvPr/>
        </p:nvSpPr>
        <p:spPr>
          <a:xfrm>
            <a:off x="2057322" y="1081377"/>
            <a:ext cx="3200556" cy="369332"/>
          </a:xfrm>
          <a:prstGeom prst="rect">
            <a:avLst/>
          </a:prstGeom>
          <a:noFill/>
        </p:spPr>
        <p:txBody>
          <a:bodyPr wrap="none" rtlCol="0">
            <a:spAutoFit/>
          </a:bodyPr>
          <a:lstStyle/>
          <a:p>
            <a:r>
              <a:rPr lang="en-US" dirty="0"/>
              <a:t>Figure 4 – Layout of </a:t>
            </a:r>
            <a:r>
              <a:rPr lang="en-US" dirty="0" err="1"/>
              <a:t>microSWIFT</a:t>
            </a:r>
            <a:endParaRPr lang="en-US" dirty="0"/>
          </a:p>
        </p:txBody>
      </p:sp>
    </p:spTree>
    <p:extLst>
      <p:ext uri="{BB962C8B-B14F-4D97-AF65-F5344CB8AC3E}">
        <p14:creationId xmlns:p14="http://schemas.microsoft.com/office/powerpoint/2010/main" val="2669888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50DC190-3F59-1FA7-577D-01C2E7AD9DA3}"/>
              </a:ext>
            </a:extLst>
          </p:cNvPr>
          <p:cNvSpPr txBox="1"/>
          <p:nvPr/>
        </p:nvSpPr>
        <p:spPr>
          <a:xfrm>
            <a:off x="2359972" y="799784"/>
            <a:ext cx="2819233" cy="369332"/>
          </a:xfrm>
          <a:prstGeom prst="rect">
            <a:avLst/>
          </a:prstGeom>
          <a:noFill/>
        </p:spPr>
        <p:txBody>
          <a:bodyPr wrap="none" rtlCol="0">
            <a:spAutoFit/>
          </a:bodyPr>
          <a:lstStyle/>
          <a:p>
            <a:r>
              <a:rPr lang="en-US" dirty="0"/>
              <a:t>Figure 5 – Example Missions</a:t>
            </a:r>
          </a:p>
        </p:txBody>
      </p:sp>
      <p:grpSp>
        <p:nvGrpSpPr>
          <p:cNvPr id="56" name="Group 55">
            <a:extLst>
              <a:ext uri="{FF2B5EF4-FFF2-40B4-BE49-F238E27FC236}">
                <a16:creationId xmlns:a16="http://schemas.microsoft.com/office/drawing/2014/main" id="{5A004A17-0D85-07F0-40FA-1114B8CE2D04}"/>
              </a:ext>
            </a:extLst>
          </p:cNvPr>
          <p:cNvGrpSpPr/>
          <p:nvPr/>
        </p:nvGrpSpPr>
        <p:grpSpPr>
          <a:xfrm>
            <a:off x="822574" y="1568777"/>
            <a:ext cx="5986818" cy="3801103"/>
            <a:chOff x="822574" y="1568777"/>
            <a:chExt cx="5986818" cy="3801103"/>
          </a:xfrm>
        </p:grpSpPr>
        <p:grpSp>
          <p:nvGrpSpPr>
            <p:cNvPr id="35" name="Group 34">
              <a:extLst>
                <a:ext uri="{FF2B5EF4-FFF2-40B4-BE49-F238E27FC236}">
                  <a16:creationId xmlns:a16="http://schemas.microsoft.com/office/drawing/2014/main" id="{8009CB3F-8A14-8BD4-D5D3-7E685E7EB123}"/>
                </a:ext>
              </a:extLst>
            </p:cNvPr>
            <p:cNvGrpSpPr/>
            <p:nvPr/>
          </p:nvGrpSpPr>
          <p:grpSpPr>
            <a:xfrm>
              <a:off x="822574" y="1568777"/>
              <a:ext cx="5986818" cy="3801103"/>
              <a:chOff x="822574" y="1568777"/>
              <a:chExt cx="5986818" cy="3801103"/>
            </a:xfrm>
          </p:grpSpPr>
          <p:sp>
            <p:nvSpPr>
              <p:cNvPr id="33" name="Rectangle 32">
                <a:extLst>
                  <a:ext uri="{FF2B5EF4-FFF2-40B4-BE49-F238E27FC236}">
                    <a16:creationId xmlns:a16="http://schemas.microsoft.com/office/drawing/2014/main" id="{B8A9EE6F-B1A2-5B1D-7F33-2D52FA9C49D2}"/>
                  </a:ext>
                </a:extLst>
              </p:cNvPr>
              <p:cNvSpPr/>
              <p:nvPr/>
            </p:nvSpPr>
            <p:spPr>
              <a:xfrm>
                <a:off x="822574" y="1568777"/>
                <a:ext cx="5986818" cy="3801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3C03A2DE-6F1F-4361-3FF8-A96A4A3E9063}"/>
                  </a:ext>
                </a:extLst>
              </p:cNvPr>
              <p:cNvGrpSpPr/>
              <p:nvPr/>
            </p:nvGrpSpPr>
            <p:grpSpPr>
              <a:xfrm>
                <a:off x="1028214" y="1603555"/>
                <a:ext cx="5702904" cy="3593048"/>
                <a:chOff x="182053" y="1589907"/>
                <a:chExt cx="5702904" cy="3593048"/>
              </a:xfrm>
            </p:grpSpPr>
            <p:grpSp>
              <p:nvGrpSpPr>
                <p:cNvPr id="14" name="Group 13">
                  <a:extLst>
                    <a:ext uri="{FF2B5EF4-FFF2-40B4-BE49-F238E27FC236}">
                      <a16:creationId xmlns:a16="http://schemas.microsoft.com/office/drawing/2014/main" id="{0965A1E2-28E8-E204-EE01-0CCE05AAE1EB}"/>
                    </a:ext>
                  </a:extLst>
                </p:cNvPr>
                <p:cNvGrpSpPr/>
                <p:nvPr/>
              </p:nvGrpSpPr>
              <p:grpSpPr>
                <a:xfrm>
                  <a:off x="182053" y="1996307"/>
                  <a:ext cx="5328868" cy="3186648"/>
                  <a:chOff x="142804" y="1996307"/>
                  <a:chExt cx="5328868" cy="3186648"/>
                </a:xfrm>
              </p:grpSpPr>
              <p:grpSp>
                <p:nvGrpSpPr>
                  <p:cNvPr id="13" name="Group 12">
                    <a:extLst>
                      <a:ext uri="{FF2B5EF4-FFF2-40B4-BE49-F238E27FC236}">
                        <a16:creationId xmlns:a16="http://schemas.microsoft.com/office/drawing/2014/main" id="{F55B4578-47FE-5C1E-9764-85FF00A7174D}"/>
                      </a:ext>
                    </a:extLst>
                  </p:cNvPr>
                  <p:cNvGrpSpPr/>
                  <p:nvPr/>
                </p:nvGrpSpPr>
                <p:grpSpPr>
                  <a:xfrm>
                    <a:off x="142804" y="1996307"/>
                    <a:ext cx="5328868" cy="3186648"/>
                    <a:chOff x="151242" y="1026247"/>
                    <a:chExt cx="5328868" cy="3186648"/>
                  </a:xfrm>
                </p:grpSpPr>
                <p:pic>
                  <p:nvPicPr>
                    <p:cNvPr id="11" name="Picture 10">
                      <a:extLst>
                        <a:ext uri="{FF2B5EF4-FFF2-40B4-BE49-F238E27FC236}">
                          <a16:creationId xmlns:a16="http://schemas.microsoft.com/office/drawing/2014/main" id="{3405B577-F86D-C231-179C-C6EC0E93E3A5}"/>
                        </a:ext>
                      </a:extLst>
                    </p:cNvPr>
                    <p:cNvPicPr>
                      <a:picLocks noChangeAspect="1"/>
                    </p:cNvPicPr>
                    <p:nvPr/>
                  </p:nvPicPr>
                  <p:blipFill rotWithShape="1">
                    <a:blip r:embed="rId3"/>
                    <a:srcRect l="11209" t="11415" r="24904" b="7719"/>
                    <a:stretch/>
                  </p:blipFill>
                  <p:spPr>
                    <a:xfrm>
                      <a:off x="405517" y="1035345"/>
                      <a:ext cx="2291530" cy="2900552"/>
                    </a:xfrm>
                    <a:prstGeom prst="rect">
                      <a:avLst/>
                    </a:prstGeom>
                  </p:spPr>
                </p:pic>
                <p:pic>
                  <p:nvPicPr>
                    <p:cNvPr id="5" name="Picture 4">
                      <a:extLst>
                        <a:ext uri="{FF2B5EF4-FFF2-40B4-BE49-F238E27FC236}">
                          <a16:creationId xmlns:a16="http://schemas.microsoft.com/office/drawing/2014/main" id="{E4CFFD7D-0F2E-48A3-38B0-6A83B08918EF}"/>
                        </a:ext>
                      </a:extLst>
                    </p:cNvPr>
                    <p:cNvPicPr>
                      <a:picLocks noChangeAspect="1"/>
                    </p:cNvPicPr>
                    <p:nvPr/>
                  </p:nvPicPr>
                  <p:blipFill rotWithShape="1">
                    <a:blip r:embed="rId4"/>
                    <a:srcRect l="11209" t="10741" r="24904" b="7719"/>
                    <a:stretch/>
                  </p:blipFill>
                  <p:spPr>
                    <a:xfrm>
                      <a:off x="3188580" y="1026247"/>
                      <a:ext cx="2291530" cy="2924722"/>
                    </a:xfrm>
                    <a:prstGeom prst="rect">
                      <a:avLst/>
                    </a:prstGeom>
                  </p:spPr>
                </p:pic>
                <p:sp>
                  <p:nvSpPr>
                    <p:cNvPr id="16" name="TextBox 15">
                      <a:extLst>
                        <a:ext uri="{FF2B5EF4-FFF2-40B4-BE49-F238E27FC236}">
                          <a16:creationId xmlns:a16="http://schemas.microsoft.com/office/drawing/2014/main" id="{39D78649-797C-2DDA-34E7-C4BF00A0FC9C}"/>
                        </a:ext>
                      </a:extLst>
                    </p:cNvPr>
                    <p:cNvSpPr txBox="1"/>
                    <p:nvPr/>
                  </p:nvSpPr>
                  <p:spPr>
                    <a:xfrm rot="16200000">
                      <a:off x="4600128" y="1504854"/>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17" name="TextBox 16">
                      <a:extLst>
                        <a:ext uri="{FF2B5EF4-FFF2-40B4-BE49-F238E27FC236}">
                          <a16:creationId xmlns:a16="http://schemas.microsoft.com/office/drawing/2014/main" id="{6EFDE4C1-B69E-1E1E-F999-05811B297CAF}"/>
                        </a:ext>
                      </a:extLst>
                    </p:cNvPr>
                    <p:cNvSpPr txBox="1"/>
                    <p:nvPr/>
                  </p:nvSpPr>
                  <p:spPr>
                    <a:xfrm rot="16200000">
                      <a:off x="4098127" y="151373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18" name="TextBox 17">
                      <a:extLst>
                        <a:ext uri="{FF2B5EF4-FFF2-40B4-BE49-F238E27FC236}">
                          <a16:creationId xmlns:a16="http://schemas.microsoft.com/office/drawing/2014/main" id="{E8D9FCE4-530F-E09E-F10C-79B01B2FB6BF}"/>
                        </a:ext>
                      </a:extLst>
                    </p:cNvPr>
                    <p:cNvSpPr txBox="1"/>
                    <p:nvPr/>
                  </p:nvSpPr>
                  <p:spPr>
                    <a:xfrm rot="16200000">
                      <a:off x="3662491" y="1513281"/>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2" name="TextBox 1">
                      <a:extLst>
                        <a:ext uri="{FF2B5EF4-FFF2-40B4-BE49-F238E27FC236}">
                          <a16:creationId xmlns:a16="http://schemas.microsoft.com/office/drawing/2014/main" id="{154D2D12-18EB-DE9F-375F-F650EF180EC1}"/>
                        </a:ext>
                      </a:extLst>
                    </p:cNvPr>
                    <p:cNvSpPr txBox="1"/>
                    <p:nvPr/>
                  </p:nvSpPr>
                  <p:spPr>
                    <a:xfrm>
                      <a:off x="655225" y="3935896"/>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sp>
                  <p:nvSpPr>
                    <p:cNvPr id="3" name="TextBox 2">
                      <a:extLst>
                        <a:ext uri="{FF2B5EF4-FFF2-40B4-BE49-F238E27FC236}">
                          <a16:creationId xmlns:a16="http://schemas.microsoft.com/office/drawing/2014/main" id="{23107512-86EE-4391-40C8-09016C021846}"/>
                        </a:ext>
                      </a:extLst>
                    </p:cNvPr>
                    <p:cNvSpPr txBox="1"/>
                    <p:nvPr/>
                  </p:nvSpPr>
                  <p:spPr>
                    <a:xfrm>
                      <a:off x="3381817" y="3935895"/>
                      <a:ext cx="2081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Location, x [m]</a:t>
                      </a:r>
                    </a:p>
                  </p:txBody>
                </p:sp>
                <p:sp>
                  <p:nvSpPr>
                    <p:cNvPr id="4" name="TextBox 3">
                      <a:extLst>
                        <a:ext uri="{FF2B5EF4-FFF2-40B4-BE49-F238E27FC236}">
                          <a16:creationId xmlns:a16="http://schemas.microsoft.com/office/drawing/2014/main" id="{49869C24-82FB-6467-926A-25B6724951A1}"/>
                        </a:ext>
                      </a:extLst>
                    </p:cNvPr>
                    <p:cNvSpPr txBox="1"/>
                    <p:nvPr/>
                  </p:nvSpPr>
                  <p:spPr>
                    <a:xfrm rot="16200000">
                      <a:off x="2041810" y="2245015"/>
                      <a:ext cx="207140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Along Shore Location, y [m]</a:t>
                      </a:r>
                    </a:p>
                  </p:txBody>
                </p:sp>
                <p:sp>
                  <p:nvSpPr>
                    <p:cNvPr id="12" name="TextBox 11">
                      <a:extLst>
                        <a:ext uri="{FF2B5EF4-FFF2-40B4-BE49-F238E27FC236}">
                          <a16:creationId xmlns:a16="http://schemas.microsoft.com/office/drawing/2014/main" id="{0A00A347-DF15-A753-2984-129AA09BC4C8}"/>
                        </a:ext>
                      </a:extLst>
                    </p:cNvPr>
                    <p:cNvSpPr txBox="1"/>
                    <p:nvPr/>
                  </p:nvSpPr>
                  <p:spPr>
                    <a:xfrm rot="16200000">
                      <a:off x="-745959" y="2307679"/>
                      <a:ext cx="207140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Along Shore Location, y [m]</a:t>
                      </a:r>
                    </a:p>
                  </p:txBody>
                </p:sp>
              </p:grpSp>
              <p:sp>
                <p:nvSpPr>
                  <p:cNvPr id="6" name="TextBox 5">
                    <a:extLst>
                      <a:ext uri="{FF2B5EF4-FFF2-40B4-BE49-F238E27FC236}">
                        <a16:creationId xmlns:a16="http://schemas.microsoft.com/office/drawing/2014/main" id="{8ADACDAD-DDBA-28FB-1216-D88C56CCCCB1}"/>
                      </a:ext>
                    </a:extLst>
                  </p:cNvPr>
                  <p:cNvSpPr txBox="1"/>
                  <p:nvPr/>
                </p:nvSpPr>
                <p:spPr>
                  <a:xfrm>
                    <a:off x="602697" y="2043591"/>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7" name="TextBox 6">
                    <a:extLst>
                      <a:ext uri="{FF2B5EF4-FFF2-40B4-BE49-F238E27FC236}">
                        <a16:creationId xmlns:a16="http://schemas.microsoft.com/office/drawing/2014/main" id="{16792EAF-606D-4AD8-7C58-220010346D2D}"/>
                      </a:ext>
                    </a:extLst>
                  </p:cNvPr>
                  <p:cNvSpPr txBox="1"/>
                  <p:nvPr/>
                </p:nvSpPr>
                <p:spPr>
                  <a:xfrm>
                    <a:off x="3395179" y="2055444"/>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grpSp>
            <p:pic>
              <p:nvPicPr>
                <p:cNvPr id="20" name="Picture 19">
                  <a:extLst>
                    <a:ext uri="{FF2B5EF4-FFF2-40B4-BE49-F238E27FC236}">
                      <a16:creationId xmlns:a16="http://schemas.microsoft.com/office/drawing/2014/main" id="{3C53BEA5-AE62-4740-61A4-340AE4E6E91A}"/>
                    </a:ext>
                  </a:extLst>
                </p:cNvPr>
                <p:cNvPicPr>
                  <a:picLocks noChangeAspect="1"/>
                </p:cNvPicPr>
                <p:nvPr/>
              </p:nvPicPr>
              <p:blipFill rotWithShape="1">
                <a:blip r:embed="rId3"/>
                <a:srcRect l="77803" t="10993" r="16627" b="10371"/>
                <a:stretch/>
              </p:blipFill>
              <p:spPr>
                <a:xfrm rot="5400000">
                  <a:off x="1605713" y="821399"/>
                  <a:ext cx="156626" cy="2211385"/>
                </a:xfrm>
                <a:prstGeom prst="rect">
                  <a:avLst/>
                </a:prstGeom>
              </p:spPr>
            </p:pic>
            <p:sp>
              <p:nvSpPr>
                <p:cNvPr id="22" name="TextBox 21">
                  <a:extLst>
                    <a:ext uri="{FF2B5EF4-FFF2-40B4-BE49-F238E27FC236}">
                      <a16:creationId xmlns:a16="http://schemas.microsoft.com/office/drawing/2014/main" id="{5AC789A2-A4CD-4C10-6B11-7DFBE0A20C3F}"/>
                    </a:ext>
                  </a:extLst>
                </p:cNvPr>
                <p:cNvSpPr txBox="1"/>
                <p:nvPr/>
              </p:nvSpPr>
              <p:spPr>
                <a:xfrm>
                  <a:off x="585217" y="1589907"/>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24" name="TextBox 23">
                  <a:extLst>
                    <a:ext uri="{FF2B5EF4-FFF2-40B4-BE49-F238E27FC236}">
                      <a16:creationId xmlns:a16="http://schemas.microsoft.com/office/drawing/2014/main" id="{BD786567-101E-2E4F-F703-BBA46A995289}"/>
                    </a:ext>
                  </a:extLst>
                </p:cNvPr>
                <p:cNvSpPr txBox="1"/>
                <p:nvPr/>
              </p:nvSpPr>
              <p:spPr>
                <a:xfrm>
                  <a:off x="195795" y="1679756"/>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14:10</a:t>
                  </a:r>
                </a:p>
              </p:txBody>
            </p:sp>
            <p:sp>
              <p:nvSpPr>
                <p:cNvPr id="25" name="TextBox 24">
                  <a:extLst>
                    <a:ext uri="{FF2B5EF4-FFF2-40B4-BE49-F238E27FC236}">
                      <a16:creationId xmlns:a16="http://schemas.microsoft.com/office/drawing/2014/main" id="{BBC3ED22-50BA-0593-942F-9C8E1CA95E4E}"/>
                    </a:ext>
                  </a:extLst>
                </p:cNvPr>
                <p:cNvSpPr txBox="1"/>
                <p:nvPr/>
              </p:nvSpPr>
              <p:spPr>
                <a:xfrm>
                  <a:off x="2128072" y="1683495"/>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14:31</a:t>
                  </a:r>
                </a:p>
              </p:txBody>
            </p:sp>
            <p:pic>
              <p:nvPicPr>
                <p:cNvPr id="26" name="Picture 25">
                  <a:extLst>
                    <a:ext uri="{FF2B5EF4-FFF2-40B4-BE49-F238E27FC236}">
                      <a16:creationId xmlns:a16="http://schemas.microsoft.com/office/drawing/2014/main" id="{8A927CCA-D0D7-CB21-1964-6807474E4C78}"/>
                    </a:ext>
                  </a:extLst>
                </p:cNvPr>
                <p:cNvPicPr>
                  <a:picLocks noChangeAspect="1"/>
                </p:cNvPicPr>
                <p:nvPr/>
              </p:nvPicPr>
              <p:blipFill rotWithShape="1">
                <a:blip r:embed="rId3"/>
                <a:srcRect l="77803" t="10993" r="16627" b="10371"/>
                <a:stretch/>
              </p:blipFill>
              <p:spPr>
                <a:xfrm rot="5400000">
                  <a:off x="4335576" y="825948"/>
                  <a:ext cx="156626" cy="2211385"/>
                </a:xfrm>
                <a:prstGeom prst="rect">
                  <a:avLst/>
                </a:prstGeom>
              </p:spPr>
            </p:pic>
            <p:sp>
              <p:nvSpPr>
                <p:cNvPr id="27" name="TextBox 26">
                  <a:extLst>
                    <a:ext uri="{FF2B5EF4-FFF2-40B4-BE49-F238E27FC236}">
                      <a16:creationId xmlns:a16="http://schemas.microsoft.com/office/drawing/2014/main" id="{199979D1-0C5B-4134-8E8E-2F269F94AB4C}"/>
                    </a:ext>
                  </a:extLst>
                </p:cNvPr>
                <p:cNvSpPr txBox="1"/>
                <p:nvPr/>
              </p:nvSpPr>
              <p:spPr>
                <a:xfrm>
                  <a:off x="3962216" y="1607959"/>
                  <a:ext cx="96603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Time [UTC]</a:t>
                  </a:r>
                </a:p>
              </p:txBody>
            </p:sp>
            <p:sp>
              <p:nvSpPr>
                <p:cNvPr id="28" name="TextBox 27">
                  <a:extLst>
                    <a:ext uri="{FF2B5EF4-FFF2-40B4-BE49-F238E27FC236}">
                      <a16:creationId xmlns:a16="http://schemas.microsoft.com/office/drawing/2014/main" id="{364B41F7-A07C-8490-6FD9-B95197BBF52A}"/>
                    </a:ext>
                  </a:extLst>
                </p:cNvPr>
                <p:cNvSpPr txBox="1"/>
                <p:nvPr/>
              </p:nvSpPr>
              <p:spPr>
                <a:xfrm>
                  <a:off x="2995147" y="167956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2021-10-29 15:04</a:t>
                  </a:r>
                </a:p>
              </p:txBody>
            </p:sp>
            <p:sp>
              <p:nvSpPr>
                <p:cNvPr id="29" name="TextBox 28">
                  <a:extLst>
                    <a:ext uri="{FF2B5EF4-FFF2-40B4-BE49-F238E27FC236}">
                      <a16:creationId xmlns:a16="http://schemas.microsoft.com/office/drawing/2014/main" id="{4AE0C64A-47C4-2053-F24C-E1BA537ACC08}"/>
                    </a:ext>
                  </a:extLst>
                </p:cNvPr>
                <p:cNvSpPr txBox="1"/>
                <p:nvPr/>
              </p:nvSpPr>
              <p:spPr>
                <a:xfrm>
                  <a:off x="4882760" y="168335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2021-10-29 15:11</a:t>
                  </a:r>
                </a:p>
              </p:txBody>
            </p:sp>
          </p:grpSp>
        </p:grpSp>
        <p:sp>
          <p:nvSpPr>
            <p:cNvPr id="36" name="TextBox 35">
              <a:extLst>
                <a:ext uri="{FF2B5EF4-FFF2-40B4-BE49-F238E27FC236}">
                  <a16:creationId xmlns:a16="http://schemas.microsoft.com/office/drawing/2014/main" id="{BEDEBF98-F308-8D4F-89B2-EB0D072243C8}"/>
                </a:ext>
              </a:extLst>
            </p:cNvPr>
            <p:cNvSpPr txBox="1"/>
            <p:nvPr/>
          </p:nvSpPr>
          <p:spPr>
            <a:xfrm rot="16200000">
              <a:off x="2693257" y="2496869"/>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37" name="TextBox 36">
              <a:extLst>
                <a:ext uri="{FF2B5EF4-FFF2-40B4-BE49-F238E27FC236}">
                  <a16:creationId xmlns:a16="http://schemas.microsoft.com/office/drawing/2014/main" id="{B7FE63F0-ED2A-BF6C-F6A8-1C57E9333447}"/>
                </a:ext>
              </a:extLst>
            </p:cNvPr>
            <p:cNvSpPr txBox="1"/>
            <p:nvPr/>
          </p:nvSpPr>
          <p:spPr>
            <a:xfrm rot="16200000">
              <a:off x="2191256" y="2496647"/>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38" name="TextBox 37">
              <a:extLst>
                <a:ext uri="{FF2B5EF4-FFF2-40B4-BE49-F238E27FC236}">
                  <a16:creationId xmlns:a16="http://schemas.microsoft.com/office/drawing/2014/main" id="{57AEC41E-A8D7-2C45-BE7E-2DD8015C74A6}"/>
                </a:ext>
              </a:extLst>
            </p:cNvPr>
            <p:cNvSpPr txBox="1"/>
            <p:nvPr/>
          </p:nvSpPr>
          <p:spPr>
            <a:xfrm rot="16200000">
              <a:off x="1755620" y="2496198"/>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spTree>
    <p:extLst>
      <p:ext uri="{BB962C8B-B14F-4D97-AF65-F5344CB8AC3E}">
        <p14:creationId xmlns:p14="http://schemas.microsoft.com/office/powerpoint/2010/main" val="1100219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B18F6B-E461-58B7-922E-1FB6A2169626}"/>
              </a:ext>
            </a:extLst>
          </p:cNvPr>
          <p:cNvSpPr txBox="1"/>
          <p:nvPr/>
        </p:nvSpPr>
        <p:spPr>
          <a:xfrm>
            <a:off x="1988938" y="978010"/>
            <a:ext cx="3337324" cy="369332"/>
          </a:xfrm>
          <a:prstGeom prst="rect">
            <a:avLst/>
          </a:prstGeom>
          <a:noFill/>
        </p:spPr>
        <p:txBody>
          <a:bodyPr wrap="none" rtlCol="0">
            <a:spAutoFit/>
          </a:bodyPr>
          <a:lstStyle/>
          <a:p>
            <a:r>
              <a:rPr lang="en-US" dirty="0"/>
              <a:t>Figure 6 – Processing of Raw Data</a:t>
            </a:r>
          </a:p>
        </p:txBody>
      </p:sp>
      <p:grpSp>
        <p:nvGrpSpPr>
          <p:cNvPr id="5" name="Group 4">
            <a:extLst>
              <a:ext uri="{FF2B5EF4-FFF2-40B4-BE49-F238E27FC236}">
                <a16:creationId xmlns:a16="http://schemas.microsoft.com/office/drawing/2014/main" id="{4A349EA8-B9AB-FF70-9AAB-8491BE98D830}"/>
              </a:ext>
            </a:extLst>
          </p:cNvPr>
          <p:cNvGrpSpPr/>
          <p:nvPr/>
        </p:nvGrpSpPr>
        <p:grpSpPr>
          <a:xfrm>
            <a:off x="144087" y="1496291"/>
            <a:ext cx="6921731" cy="5220393"/>
            <a:chOff x="144087" y="1496291"/>
            <a:chExt cx="6921731" cy="5220393"/>
          </a:xfrm>
        </p:grpSpPr>
        <p:sp>
          <p:nvSpPr>
            <p:cNvPr id="4" name="Rectangle 3">
              <a:extLst>
                <a:ext uri="{FF2B5EF4-FFF2-40B4-BE49-F238E27FC236}">
                  <a16:creationId xmlns:a16="http://schemas.microsoft.com/office/drawing/2014/main" id="{E7C3E665-554A-669A-8833-A2CBD182391D}"/>
                </a:ext>
              </a:extLst>
            </p:cNvPr>
            <p:cNvSpPr/>
            <p:nvPr/>
          </p:nvSpPr>
          <p:spPr>
            <a:xfrm>
              <a:off x="144087" y="1496291"/>
              <a:ext cx="6921731" cy="5220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B84A04B7-345E-5CA1-BCB6-0A1FC8EE2724}"/>
                </a:ext>
              </a:extLst>
            </p:cNvPr>
            <p:cNvGrpSpPr/>
            <p:nvPr/>
          </p:nvGrpSpPr>
          <p:grpSpPr>
            <a:xfrm>
              <a:off x="172380" y="1646045"/>
              <a:ext cx="6779852" cy="5014832"/>
              <a:chOff x="189005" y="1690380"/>
              <a:chExt cx="6779852" cy="5014832"/>
            </a:xfrm>
          </p:grpSpPr>
          <p:grpSp>
            <p:nvGrpSpPr>
              <p:cNvPr id="26" name="Group 25">
                <a:extLst>
                  <a:ext uri="{FF2B5EF4-FFF2-40B4-BE49-F238E27FC236}">
                    <a16:creationId xmlns:a16="http://schemas.microsoft.com/office/drawing/2014/main" id="{C6A6FC4C-4FA7-8635-17FB-07550B325359}"/>
                  </a:ext>
                </a:extLst>
              </p:cNvPr>
              <p:cNvGrpSpPr/>
              <p:nvPr/>
            </p:nvGrpSpPr>
            <p:grpSpPr>
              <a:xfrm>
                <a:off x="189005" y="1954916"/>
                <a:ext cx="6779852" cy="1263102"/>
                <a:chOff x="66486" y="876630"/>
                <a:chExt cx="9522173" cy="1593069"/>
              </a:xfrm>
            </p:grpSpPr>
            <p:cxnSp>
              <p:nvCxnSpPr>
                <p:cNvPr id="27" name="Straight Connector 26">
                  <a:extLst>
                    <a:ext uri="{FF2B5EF4-FFF2-40B4-BE49-F238E27FC236}">
                      <a16:creationId xmlns:a16="http://schemas.microsoft.com/office/drawing/2014/main" id="{E42AA627-1A3F-7D15-84C1-EFBCED0FB199}"/>
                    </a:ext>
                  </a:extLst>
                </p:cNvPr>
                <p:cNvCxnSpPr>
                  <a:cxnSpLocks/>
                </p:cNvCxnSpPr>
                <p:nvPr/>
              </p:nvCxnSpPr>
              <p:spPr>
                <a:xfrm flipV="1">
                  <a:off x="5835760" y="1398506"/>
                  <a:ext cx="3752899" cy="419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2C12F5F-A3F9-2252-3225-E46B42517819}"/>
                    </a:ext>
                  </a:extLst>
                </p:cNvPr>
                <p:cNvCxnSpPr>
                  <a:cxnSpLocks/>
                </p:cNvCxnSpPr>
                <p:nvPr/>
              </p:nvCxnSpPr>
              <p:spPr>
                <a:xfrm flipV="1">
                  <a:off x="213104" y="1436280"/>
                  <a:ext cx="4192641" cy="419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08A4EA5-8707-32B6-9F2A-2AC6AE586322}"/>
                    </a:ext>
                  </a:extLst>
                </p:cNvPr>
                <p:cNvCxnSpPr>
                  <a:cxnSpLocks/>
                </p:cNvCxnSpPr>
                <p:nvPr/>
              </p:nvCxnSpPr>
              <p:spPr>
                <a:xfrm>
                  <a:off x="4874246" y="1436280"/>
                  <a:ext cx="498469" cy="0"/>
                </a:xfrm>
                <a:prstGeom prst="straightConnector1">
                  <a:avLst/>
                </a:prstGeom>
                <a:ln w="15875">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sp>
              <p:nvSpPr>
                <p:cNvPr id="30" name="Freeform 29">
                  <a:extLst>
                    <a:ext uri="{FF2B5EF4-FFF2-40B4-BE49-F238E27FC236}">
                      <a16:creationId xmlns:a16="http://schemas.microsoft.com/office/drawing/2014/main" id="{B3289B86-370A-5993-7DB5-2C83DB23E66B}"/>
                    </a:ext>
                  </a:extLst>
                </p:cNvPr>
                <p:cNvSpPr/>
                <p:nvPr/>
              </p:nvSpPr>
              <p:spPr>
                <a:xfrm>
                  <a:off x="489858" y="892349"/>
                  <a:ext cx="3157127" cy="1119301"/>
                </a:xfrm>
                <a:custGeom>
                  <a:avLst/>
                  <a:gdLst>
                    <a:gd name="connsiteX0" fmla="*/ 0 w 1501690"/>
                    <a:gd name="connsiteY0" fmla="*/ 860822 h 964960"/>
                    <a:gd name="connsiteX1" fmla="*/ 484095 w 1501690"/>
                    <a:gd name="connsiteY1" fmla="*/ 211 h 964960"/>
                    <a:gd name="connsiteX2" fmla="*/ 1048871 w 1501690"/>
                    <a:gd name="connsiteY2" fmla="*/ 928058 h 964960"/>
                    <a:gd name="connsiteX3" fmla="*/ 1465730 w 1501690"/>
                    <a:gd name="connsiteY3" fmla="*/ 780140 h 964960"/>
                    <a:gd name="connsiteX4" fmla="*/ 1452283 w 1501690"/>
                    <a:gd name="connsiteY4" fmla="*/ 780140 h 96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1690" h="964960">
                      <a:moveTo>
                        <a:pt x="0" y="860822"/>
                      </a:moveTo>
                      <a:cubicBezTo>
                        <a:pt x="154641" y="424913"/>
                        <a:pt x="309283" y="-10995"/>
                        <a:pt x="484095" y="211"/>
                      </a:cubicBezTo>
                      <a:cubicBezTo>
                        <a:pt x="658907" y="11417"/>
                        <a:pt x="885265" y="798070"/>
                        <a:pt x="1048871" y="928058"/>
                      </a:cubicBezTo>
                      <a:cubicBezTo>
                        <a:pt x="1212477" y="1058046"/>
                        <a:pt x="1398495" y="804793"/>
                        <a:pt x="1465730" y="780140"/>
                      </a:cubicBezTo>
                      <a:cubicBezTo>
                        <a:pt x="1532965" y="755487"/>
                        <a:pt x="1492624" y="767813"/>
                        <a:pt x="1452283" y="78014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pic>
              <p:nvPicPr>
                <p:cNvPr id="31" name="Picture 30">
                  <a:extLst>
                    <a:ext uri="{FF2B5EF4-FFF2-40B4-BE49-F238E27FC236}">
                      <a16:creationId xmlns:a16="http://schemas.microsoft.com/office/drawing/2014/main" id="{65D809B7-D4ED-77C2-7241-9E0109BAFB8A}"/>
                    </a:ext>
                  </a:extLst>
                </p:cNvPr>
                <p:cNvPicPr>
                  <a:picLocks noChangeAspect="1"/>
                </p:cNvPicPr>
                <p:nvPr/>
              </p:nvPicPr>
              <p:blipFill>
                <a:blip r:embed="rId2"/>
                <a:stretch>
                  <a:fillRect/>
                </a:stretch>
              </p:blipFill>
              <p:spPr>
                <a:xfrm rot="3175471">
                  <a:off x="378545" y="1015363"/>
                  <a:ext cx="692435" cy="692435"/>
                </a:xfrm>
                <a:prstGeom prst="rect">
                  <a:avLst/>
                </a:prstGeom>
              </p:spPr>
            </p:pic>
            <p:sp>
              <p:nvSpPr>
                <p:cNvPr id="32" name="TextBox 31">
                  <a:extLst>
                    <a:ext uri="{FF2B5EF4-FFF2-40B4-BE49-F238E27FC236}">
                      <a16:creationId xmlns:a16="http://schemas.microsoft.com/office/drawing/2014/main" id="{B26F51C3-EB78-C882-A915-C7659651DB58}"/>
                    </a:ext>
                  </a:extLst>
                </p:cNvPr>
                <p:cNvSpPr txBox="1"/>
                <p:nvPr/>
              </p:nvSpPr>
              <p:spPr>
                <a:xfrm>
                  <a:off x="66486" y="1855178"/>
                  <a:ext cx="2859676" cy="582268"/>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Uncorrected Down </a:t>
                  </a:r>
                </a:p>
                <a:p>
                  <a:pPr algn="ctr"/>
                  <a:r>
                    <a:rPr lang="en-US" sz="1200" dirty="0">
                      <a:latin typeface="Arial" panose="020B0604020202020204" pitchFamily="34" charset="0"/>
                      <a:cs typeface="Arial" panose="020B0604020202020204" pitchFamily="34" charset="0"/>
                    </a:rPr>
                    <a:t>(relative to the buoy)</a:t>
                  </a:r>
                </a:p>
              </p:txBody>
            </p:sp>
            <p:sp>
              <p:nvSpPr>
                <p:cNvPr id="33" name="Freeform 32">
                  <a:extLst>
                    <a:ext uri="{FF2B5EF4-FFF2-40B4-BE49-F238E27FC236}">
                      <a16:creationId xmlns:a16="http://schemas.microsoft.com/office/drawing/2014/main" id="{4BA94762-C789-B30C-304D-D07AE317D379}"/>
                    </a:ext>
                  </a:extLst>
                </p:cNvPr>
                <p:cNvSpPr/>
                <p:nvPr/>
              </p:nvSpPr>
              <p:spPr>
                <a:xfrm>
                  <a:off x="5972836" y="876630"/>
                  <a:ext cx="3213376" cy="1119300"/>
                </a:xfrm>
                <a:custGeom>
                  <a:avLst/>
                  <a:gdLst>
                    <a:gd name="connsiteX0" fmla="*/ 0 w 1501690"/>
                    <a:gd name="connsiteY0" fmla="*/ 860822 h 964960"/>
                    <a:gd name="connsiteX1" fmla="*/ 484095 w 1501690"/>
                    <a:gd name="connsiteY1" fmla="*/ 211 h 964960"/>
                    <a:gd name="connsiteX2" fmla="*/ 1048871 w 1501690"/>
                    <a:gd name="connsiteY2" fmla="*/ 928058 h 964960"/>
                    <a:gd name="connsiteX3" fmla="*/ 1465730 w 1501690"/>
                    <a:gd name="connsiteY3" fmla="*/ 780140 h 964960"/>
                    <a:gd name="connsiteX4" fmla="*/ 1452283 w 1501690"/>
                    <a:gd name="connsiteY4" fmla="*/ 780140 h 96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1690" h="964960">
                      <a:moveTo>
                        <a:pt x="0" y="860822"/>
                      </a:moveTo>
                      <a:cubicBezTo>
                        <a:pt x="154641" y="424913"/>
                        <a:pt x="309283" y="-10995"/>
                        <a:pt x="484095" y="211"/>
                      </a:cubicBezTo>
                      <a:cubicBezTo>
                        <a:pt x="658907" y="11417"/>
                        <a:pt x="885265" y="798070"/>
                        <a:pt x="1048871" y="928058"/>
                      </a:cubicBezTo>
                      <a:cubicBezTo>
                        <a:pt x="1212477" y="1058046"/>
                        <a:pt x="1398495" y="804793"/>
                        <a:pt x="1465730" y="780140"/>
                      </a:cubicBezTo>
                      <a:cubicBezTo>
                        <a:pt x="1532965" y="755487"/>
                        <a:pt x="1492624" y="767813"/>
                        <a:pt x="1452283" y="78014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pic>
              <p:nvPicPr>
                <p:cNvPr id="34" name="Picture 33">
                  <a:extLst>
                    <a:ext uri="{FF2B5EF4-FFF2-40B4-BE49-F238E27FC236}">
                      <a16:creationId xmlns:a16="http://schemas.microsoft.com/office/drawing/2014/main" id="{AF40393D-426B-E628-2AEB-C948E019EB68}"/>
                    </a:ext>
                  </a:extLst>
                </p:cNvPr>
                <p:cNvPicPr>
                  <a:picLocks noChangeAspect="1"/>
                </p:cNvPicPr>
                <p:nvPr/>
              </p:nvPicPr>
              <p:blipFill>
                <a:blip r:embed="rId2"/>
                <a:stretch>
                  <a:fillRect/>
                </a:stretch>
              </p:blipFill>
              <p:spPr>
                <a:xfrm rot="3175471">
                  <a:off x="5861522" y="999644"/>
                  <a:ext cx="692436" cy="692434"/>
                </a:xfrm>
                <a:prstGeom prst="rect">
                  <a:avLst/>
                </a:prstGeom>
              </p:spPr>
            </p:pic>
            <p:sp>
              <p:nvSpPr>
                <p:cNvPr id="35" name="TextBox 34">
                  <a:extLst>
                    <a:ext uri="{FF2B5EF4-FFF2-40B4-BE49-F238E27FC236}">
                      <a16:creationId xmlns:a16="http://schemas.microsoft.com/office/drawing/2014/main" id="{1504C741-0491-EF7F-6903-C66C843CC420}"/>
                    </a:ext>
                  </a:extLst>
                </p:cNvPr>
                <p:cNvSpPr txBox="1"/>
                <p:nvPr/>
              </p:nvSpPr>
              <p:spPr>
                <a:xfrm>
                  <a:off x="4720970" y="1887431"/>
                  <a:ext cx="3043328" cy="582268"/>
                </a:xfrm>
                <a:prstGeom prst="rect">
                  <a:avLst/>
                </a:prstGeom>
                <a:noFill/>
              </p:spPr>
              <p:txBody>
                <a:bodyPr wrap="square" rtlCol="0">
                  <a:spAutoFit/>
                </a:bodyPr>
                <a:lstStyle/>
                <a:p>
                  <a:pPr algn="ctr"/>
                  <a:r>
                    <a:rPr lang="en-US" sz="1200" dirty="0">
                      <a:solidFill>
                        <a:srgbClr val="FF0000"/>
                      </a:solidFill>
                      <a:latin typeface="Arial" panose="020B0604020202020204" pitchFamily="34" charset="0"/>
                      <a:cs typeface="Arial" panose="020B0604020202020204" pitchFamily="34" charset="0"/>
                    </a:rPr>
                    <a:t>Corrected Down </a:t>
                  </a:r>
                </a:p>
                <a:p>
                  <a:pPr algn="ctr"/>
                  <a:r>
                    <a:rPr lang="en-US" sz="1200" dirty="0">
                      <a:solidFill>
                        <a:srgbClr val="FF0000"/>
                      </a:solidFill>
                      <a:latin typeface="Arial" panose="020B0604020202020204" pitchFamily="34" charset="0"/>
                      <a:cs typeface="Arial" panose="020B0604020202020204" pitchFamily="34" charset="0"/>
                    </a:rPr>
                    <a:t>(relative to the buoy)</a:t>
                  </a:r>
                </a:p>
              </p:txBody>
            </p:sp>
            <p:cxnSp>
              <p:nvCxnSpPr>
                <p:cNvPr id="36" name="Straight Arrow Connector 35">
                  <a:extLst>
                    <a:ext uri="{FF2B5EF4-FFF2-40B4-BE49-F238E27FC236}">
                      <a16:creationId xmlns:a16="http://schemas.microsoft.com/office/drawing/2014/main" id="{D3BA05C9-D57C-FE44-EDEA-5167D9956B69}"/>
                    </a:ext>
                  </a:extLst>
                </p:cNvPr>
                <p:cNvCxnSpPr>
                  <a:cxnSpLocks/>
                </p:cNvCxnSpPr>
                <p:nvPr/>
              </p:nvCxnSpPr>
              <p:spPr>
                <a:xfrm>
                  <a:off x="3372403" y="1451999"/>
                  <a:ext cx="0" cy="37881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AF1EC7E-71BB-A9BC-BDA7-89FBA96DCEE1}"/>
                    </a:ext>
                  </a:extLst>
                </p:cNvPr>
                <p:cNvCxnSpPr>
                  <a:cxnSpLocks/>
                </p:cNvCxnSpPr>
                <p:nvPr/>
              </p:nvCxnSpPr>
              <p:spPr>
                <a:xfrm flipH="1">
                  <a:off x="8844947" y="1405927"/>
                  <a:ext cx="402" cy="43655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D918FC4-031A-CE91-C8E8-0841D8C16967}"/>
                    </a:ext>
                  </a:extLst>
                </p:cNvPr>
                <p:cNvCxnSpPr/>
                <p:nvPr/>
              </p:nvCxnSpPr>
              <p:spPr>
                <a:xfrm>
                  <a:off x="724762" y="1386930"/>
                  <a:ext cx="535654" cy="40086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C506BC4-E08C-2C35-4BDF-639BAB4161E9}"/>
                    </a:ext>
                  </a:extLst>
                </p:cNvPr>
                <p:cNvCxnSpPr>
                  <a:cxnSpLocks/>
                </p:cNvCxnSpPr>
                <p:nvPr/>
              </p:nvCxnSpPr>
              <p:spPr>
                <a:xfrm>
                  <a:off x="6207740" y="1371211"/>
                  <a:ext cx="0" cy="56202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D1A075D3-0A62-A222-C42D-9AF54BE4E7A4}"/>
                  </a:ext>
                </a:extLst>
              </p:cNvPr>
              <p:cNvSpPr txBox="1"/>
              <p:nvPr/>
            </p:nvSpPr>
            <p:spPr>
              <a:xfrm>
                <a:off x="3095788" y="1695244"/>
                <a:ext cx="1404422" cy="646331"/>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AHRS Estimation and Band-Pass Filtered</a:t>
                </a:r>
              </a:p>
            </p:txBody>
          </p:sp>
          <p:sp>
            <p:nvSpPr>
              <p:cNvPr id="46" name="TextBox 45">
                <a:extLst>
                  <a:ext uri="{FF2B5EF4-FFF2-40B4-BE49-F238E27FC236}">
                    <a16:creationId xmlns:a16="http://schemas.microsoft.com/office/drawing/2014/main" id="{5BB1A057-0510-3C20-3820-C622AB7176C3}"/>
                  </a:ext>
                </a:extLst>
              </p:cNvPr>
              <p:cNvSpPr txBox="1"/>
              <p:nvPr/>
            </p:nvSpPr>
            <p:spPr>
              <a:xfrm>
                <a:off x="2556189" y="2365408"/>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g</a:t>
                </a:r>
              </a:p>
            </p:txBody>
          </p:sp>
          <p:sp>
            <p:nvSpPr>
              <p:cNvPr id="47" name="TextBox 46">
                <a:extLst>
                  <a:ext uri="{FF2B5EF4-FFF2-40B4-BE49-F238E27FC236}">
                    <a16:creationId xmlns:a16="http://schemas.microsoft.com/office/drawing/2014/main" id="{7DEE4E37-0B96-A2EF-78D9-6A632E01B1C3}"/>
                  </a:ext>
                </a:extLst>
              </p:cNvPr>
              <p:cNvSpPr txBox="1"/>
              <p:nvPr/>
            </p:nvSpPr>
            <p:spPr>
              <a:xfrm>
                <a:off x="6429327" y="2359519"/>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g</a:t>
                </a:r>
              </a:p>
            </p:txBody>
          </p:sp>
          <p:pic>
            <p:nvPicPr>
              <p:cNvPr id="48" name="Picture 47">
                <a:extLst>
                  <a:ext uri="{FF2B5EF4-FFF2-40B4-BE49-F238E27FC236}">
                    <a16:creationId xmlns:a16="http://schemas.microsoft.com/office/drawing/2014/main" id="{F008944C-3E3E-E168-7206-5DCCF0556A9B}"/>
                  </a:ext>
                </a:extLst>
              </p:cNvPr>
              <p:cNvPicPr>
                <a:picLocks noChangeAspect="1"/>
              </p:cNvPicPr>
              <p:nvPr/>
            </p:nvPicPr>
            <p:blipFill rotWithShape="1">
              <a:blip r:embed="rId3"/>
              <a:srcRect l="7985" t="9157" r="8652"/>
              <a:stretch/>
            </p:blipFill>
            <p:spPr>
              <a:xfrm>
                <a:off x="584200" y="3314620"/>
                <a:ext cx="6098112" cy="3329974"/>
              </a:xfrm>
              <a:prstGeom prst="rect">
                <a:avLst/>
              </a:prstGeom>
            </p:spPr>
          </p:pic>
          <p:sp>
            <p:nvSpPr>
              <p:cNvPr id="49" name="TextBox 48">
                <a:extLst>
                  <a:ext uri="{FF2B5EF4-FFF2-40B4-BE49-F238E27FC236}">
                    <a16:creationId xmlns:a16="http://schemas.microsoft.com/office/drawing/2014/main" id="{53B8756B-6D62-121F-79D6-499E4616742B}"/>
                  </a:ext>
                </a:extLst>
              </p:cNvPr>
              <p:cNvSpPr txBox="1"/>
              <p:nvPr/>
            </p:nvSpPr>
            <p:spPr>
              <a:xfrm>
                <a:off x="3233419" y="6428213"/>
                <a:ext cx="96603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Time [UTC]</a:t>
                </a:r>
              </a:p>
            </p:txBody>
          </p:sp>
          <p:sp>
            <p:nvSpPr>
              <p:cNvPr id="50" name="TextBox 49">
                <a:extLst>
                  <a:ext uri="{FF2B5EF4-FFF2-40B4-BE49-F238E27FC236}">
                    <a16:creationId xmlns:a16="http://schemas.microsoft.com/office/drawing/2014/main" id="{2A292AFE-D50F-4821-4EC7-2850BAE0B37A}"/>
                  </a:ext>
                </a:extLst>
              </p:cNvPr>
              <p:cNvSpPr txBox="1"/>
              <p:nvPr/>
            </p:nvSpPr>
            <p:spPr>
              <a:xfrm rot="16200000">
                <a:off x="-499217" y="4638272"/>
                <a:ext cx="203684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Vertical Acceleration [m s</a:t>
                </a: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a:t>
                </a:r>
                <a:endParaRPr lang="en-US" sz="1200" baseline="30000" dirty="0">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333F233B-7D01-EDE7-F89F-BFD0294085C1}"/>
                  </a:ext>
                </a:extLst>
              </p:cNvPr>
              <p:cNvSpPr/>
              <p:nvPr/>
            </p:nvSpPr>
            <p:spPr>
              <a:xfrm>
                <a:off x="266700" y="1695244"/>
                <a:ext cx="6702157" cy="155875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30034B67-716B-CB30-9D85-C0E92A4C6F64}"/>
                  </a:ext>
                </a:extLst>
              </p:cNvPr>
              <p:cNvSpPr txBox="1"/>
              <p:nvPr/>
            </p:nvSpPr>
            <p:spPr>
              <a:xfrm>
                <a:off x="242930" y="1690380"/>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sp>
            <p:nvSpPr>
              <p:cNvPr id="53" name="TextBox 52">
                <a:extLst>
                  <a:ext uri="{FF2B5EF4-FFF2-40B4-BE49-F238E27FC236}">
                    <a16:creationId xmlns:a16="http://schemas.microsoft.com/office/drawing/2014/main" id="{CA3E90E8-87A7-96BC-3790-EEE6A9B141F8}"/>
                  </a:ext>
                </a:extLst>
              </p:cNvPr>
              <p:cNvSpPr txBox="1"/>
              <p:nvPr/>
            </p:nvSpPr>
            <p:spPr>
              <a:xfrm>
                <a:off x="6191922" y="3424244"/>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grpSp>
      </p:grpSp>
    </p:spTree>
    <p:extLst>
      <p:ext uri="{BB962C8B-B14F-4D97-AF65-F5344CB8AC3E}">
        <p14:creationId xmlns:p14="http://schemas.microsoft.com/office/powerpoint/2010/main" val="3508117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283BED-1DB7-857F-3C5C-FE2B64DE54F3}"/>
              </a:ext>
            </a:extLst>
          </p:cNvPr>
          <p:cNvSpPr txBox="1"/>
          <p:nvPr/>
        </p:nvSpPr>
        <p:spPr>
          <a:xfrm>
            <a:off x="2399563" y="172995"/>
            <a:ext cx="3444404" cy="369332"/>
          </a:xfrm>
          <a:prstGeom prst="rect">
            <a:avLst/>
          </a:prstGeom>
          <a:noFill/>
        </p:spPr>
        <p:txBody>
          <a:bodyPr wrap="none" rtlCol="0">
            <a:spAutoFit/>
          </a:bodyPr>
          <a:lstStyle/>
          <a:p>
            <a:r>
              <a:rPr lang="en-US" dirty="0"/>
              <a:t>Figure 7 - Mission Processing Steps</a:t>
            </a:r>
          </a:p>
        </p:txBody>
      </p:sp>
      <p:grpSp>
        <p:nvGrpSpPr>
          <p:cNvPr id="56" name="Group 55">
            <a:extLst>
              <a:ext uri="{FF2B5EF4-FFF2-40B4-BE49-F238E27FC236}">
                <a16:creationId xmlns:a16="http://schemas.microsoft.com/office/drawing/2014/main" id="{0DEDFE7B-42EA-9765-64A4-2D1B538392F1}"/>
              </a:ext>
            </a:extLst>
          </p:cNvPr>
          <p:cNvGrpSpPr/>
          <p:nvPr/>
        </p:nvGrpSpPr>
        <p:grpSpPr>
          <a:xfrm>
            <a:off x="272632" y="725278"/>
            <a:ext cx="6725249" cy="7628950"/>
            <a:chOff x="250289" y="645765"/>
            <a:chExt cx="6725249" cy="7628950"/>
          </a:xfrm>
        </p:grpSpPr>
        <p:sp>
          <p:nvSpPr>
            <p:cNvPr id="55" name="Rectangle 54">
              <a:extLst>
                <a:ext uri="{FF2B5EF4-FFF2-40B4-BE49-F238E27FC236}">
                  <a16:creationId xmlns:a16="http://schemas.microsoft.com/office/drawing/2014/main" id="{2B0E7D77-7AE9-7557-96F7-4CF527AF4A4E}"/>
                </a:ext>
              </a:extLst>
            </p:cNvPr>
            <p:cNvSpPr/>
            <p:nvPr/>
          </p:nvSpPr>
          <p:spPr>
            <a:xfrm>
              <a:off x="250289" y="682929"/>
              <a:ext cx="6725249" cy="759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C78CF710-5DD1-AA5E-2BB7-4E2761EBDAE7}"/>
                </a:ext>
              </a:extLst>
            </p:cNvPr>
            <p:cNvGrpSpPr/>
            <p:nvPr/>
          </p:nvGrpSpPr>
          <p:grpSpPr>
            <a:xfrm>
              <a:off x="294975" y="645765"/>
              <a:ext cx="6461091" cy="7267400"/>
              <a:chOff x="541874" y="773512"/>
              <a:chExt cx="6461091" cy="7267400"/>
            </a:xfrm>
          </p:grpSpPr>
          <p:pic>
            <p:nvPicPr>
              <p:cNvPr id="54" name="Picture 53">
                <a:extLst>
                  <a:ext uri="{FF2B5EF4-FFF2-40B4-BE49-F238E27FC236}">
                    <a16:creationId xmlns:a16="http://schemas.microsoft.com/office/drawing/2014/main" id="{256245B9-BA69-50C6-DAB0-16A917488E74}"/>
                  </a:ext>
                </a:extLst>
              </p:cNvPr>
              <p:cNvPicPr>
                <a:picLocks noChangeAspect="1"/>
              </p:cNvPicPr>
              <p:nvPr/>
            </p:nvPicPr>
            <p:blipFill rotWithShape="1">
              <a:blip r:embed="rId3"/>
              <a:srcRect l="7408" t="5657" r="7324" b="5235"/>
              <a:stretch/>
            </p:blipFill>
            <p:spPr>
              <a:xfrm>
                <a:off x="3927605" y="4858434"/>
                <a:ext cx="3075360" cy="2410392"/>
              </a:xfrm>
              <a:prstGeom prst="rect">
                <a:avLst/>
              </a:prstGeom>
            </p:spPr>
          </p:pic>
          <p:grpSp>
            <p:nvGrpSpPr>
              <p:cNvPr id="35" name="Group 34">
                <a:extLst>
                  <a:ext uri="{FF2B5EF4-FFF2-40B4-BE49-F238E27FC236}">
                    <a16:creationId xmlns:a16="http://schemas.microsoft.com/office/drawing/2014/main" id="{9B6CFDE6-FD6E-DC8C-F797-DB641250061E}"/>
                  </a:ext>
                </a:extLst>
              </p:cNvPr>
              <p:cNvGrpSpPr/>
              <p:nvPr/>
            </p:nvGrpSpPr>
            <p:grpSpPr>
              <a:xfrm>
                <a:off x="541874" y="773512"/>
                <a:ext cx="6408476" cy="7267400"/>
                <a:chOff x="541874" y="773512"/>
                <a:chExt cx="6408476" cy="7267400"/>
              </a:xfrm>
            </p:grpSpPr>
            <p:sp>
              <p:nvSpPr>
                <p:cNvPr id="42" name="TextBox 41">
                  <a:extLst>
                    <a:ext uri="{FF2B5EF4-FFF2-40B4-BE49-F238E27FC236}">
                      <a16:creationId xmlns:a16="http://schemas.microsoft.com/office/drawing/2014/main" id="{5E7DD065-DECF-64D1-EE23-42E8F4189C15}"/>
                    </a:ext>
                  </a:extLst>
                </p:cNvPr>
                <p:cNvSpPr txBox="1"/>
                <p:nvPr/>
              </p:nvSpPr>
              <p:spPr>
                <a:xfrm>
                  <a:off x="4083660" y="4987876"/>
                  <a:ext cx="441146" cy="369332"/>
                </a:xfrm>
                <a:prstGeom prst="rect">
                  <a:avLst/>
                </a:prstGeom>
                <a:noFill/>
              </p:spPr>
              <p:txBody>
                <a:bodyPr wrap="none" rtlCol="0">
                  <a:spAutoFit/>
                </a:bodyPr>
                <a:lstStyle/>
                <a:p>
                  <a:r>
                    <a:rPr lang="en-US" dirty="0"/>
                    <a:t>(e)</a:t>
                  </a:r>
                </a:p>
              </p:txBody>
            </p:sp>
            <p:sp>
              <p:nvSpPr>
                <p:cNvPr id="26" name="TextBox 25">
                  <a:extLst>
                    <a:ext uri="{FF2B5EF4-FFF2-40B4-BE49-F238E27FC236}">
                      <a16:creationId xmlns:a16="http://schemas.microsoft.com/office/drawing/2014/main" id="{ADFDF0C7-2944-AF2E-ADCF-D1AF11CF95D1}"/>
                    </a:ext>
                  </a:extLst>
                </p:cNvPr>
                <p:cNvSpPr txBox="1"/>
                <p:nvPr/>
              </p:nvSpPr>
              <p:spPr>
                <a:xfrm rot="16200000">
                  <a:off x="-202528" y="5175754"/>
                  <a:ext cx="1765804" cy="276999"/>
                </a:xfrm>
                <a:prstGeom prst="rect">
                  <a:avLst/>
                </a:prstGeom>
                <a:noFill/>
              </p:spPr>
              <p:txBody>
                <a:bodyPr wrap="none" rtlCol="0">
                  <a:spAutoFit/>
                </a:bodyPr>
                <a:lstStyle/>
                <a:p>
                  <a:r>
                    <a:rPr lang="en-US" sz="1200" dirty="0"/>
                    <a:t>Sea Surface Elevation [m]</a:t>
                  </a:r>
                </a:p>
              </p:txBody>
            </p:sp>
            <p:sp>
              <p:nvSpPr>
                <p:cNvPr id="27" name="TextBox 26">
                  <a:extLst>
                    <a:ext uri="{FF2B5EF4-FFF2-40B4-BE49-F238E27FC236}">
                      <a16:creationId xmlns:a16="http://schemas.microsoft.com/office/drawing/2014/main" id="{9045CFDE-0B24-59E8-1480-0A1C9525BADB}"/>
                    </a:ext>
                  </a:extLst>
                </p:cNvPr>
                <p:cNvSpPr txBox="1"/>
                <p:nvPr/>
              </p:nvSpPr>
              <p:spPr>
                <a:xfrm rot="16200000">
                  <a:off x="-202496" y="6997456"/>
                  <a:ext cx="1765804" cy="276999"/>
                </a:xfrm>
                <a:prstGeom prst="rect">
                  <a:avLst/>
                </a:prstGeom>
                <a:noFill/>
              </p:spPr>
              <p:txBody>
                <a:bodyPr wrap="none" rtlCol="0">
                  <a:spAutoFit/>
                </a:bodyPr>
                <a:lstStyle/>
                <a:p>
                  <a:r>
                    <a:rPr lang="en-US" sz="1200" dirty="0"/>
                    <a:t>Sea Surface Elevation [m]</a:t>
                  </a:r>
                </a:p>
              </p:txBody>
            </p:sp>
            <p:sp>
              <p:nvSpPr>
                <p:cNvPr id="51" name="TextBox 50">
                  <a:extLst>
                    <a:ext uri="{FF2B5EF4-FFF2-40B4-BE49-F238E27FC236}">
                      <a16:creationId xmlns:a16="http://schemas.microsoft.com/office/drawing/2014/main" id="{3A538A91-5C18-FB1E-2D2D-BCF12CA10FE5}"/>
                    </a:ext>
                  </a:extLst>
                </p:cNvPr>
                <p:cNvSpPr txBox="1"/>
                <p:nvPr/>
              </p:nvSpPr>
              <p:spPr>
                <a:xfrm>
                  <a:off x="981372" y="7763913"/>
                  <a:ext cx="250183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52" name="TextBox 51">
                  <a:extLst>
                    <a:ext uri="{FF2B5EF4-FFF2-40B4-BE49-F238E27FC236}">
                      <a16:creationId xmlns:a16="http://schemas.microsoft.com/office/drawing/2014/main" id="{FAB2A343-2EC3-B5D9-611F-63D45CBA9C5D}"/>
                    </a:ext>
                  </a:extLst>
                </p:cNvPr>
                <p:cNvSpPr txBox="1"/>
                <p:nvPr/>
              </p:nvSpPr>
              <p:spPr>
                <a:xfrm>
                  <a:off x="931347" y="5908747"/>
                  <a:ext cx="252920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53" name="TextBox 52">
                  <a:extLst>
                    <a:ext uri="{FF2B5EF4-FFF2-40B4-BE49-F238E27FC236}">
                      <a16:creationId xmlns:a16="http://schemas.microsoft.com/office/drawing/2014/main" id="{0F0F9BD8-22AE-FD16-C87C-715B32408C11}"/>
                    </a:ext>
                  </a:extLst>
                </p:cNvPr>
                <p:cNvSpPr txBox="1"/>
                <p:nvPr/>
              </p:nvSpPr>
              <p:spPr>
                <a:xfrm>
                  <a:off x="4083660" y="7208237"/>
                  <a:ext cx="2866690"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Wave Height, H [m]</a:t>
                  </a:r>
                </a:p>
              </p:txBody>
            </p:sp>
            <p:grpSp>
              <p:nvGrpSpPr>
                <p:cNvPr id="29" name="Group 28">
                  <a:extLst>
                    <a:ext uri="{FF2B5EF4-FFF2-40B4-BE49-F238E27FC236}">
                      <a16:creationId xmlns:a16="http://schemas.microsoft.com/office/drawing/2014/main" id="{FF653B7F-10F8-5CF9-F5F2-2F016C9D21CE}"/>
                    </a:ext>
                  </a:extLst>
                </p:cNvPr>
                <p:cNvGrpSpPr/>
                <p:nvPr/>
              </p:nvGrpSpPr>
              <p:grpSpPr>
                <a:xfrm>
                  <a:off x="761347" y="773512"/>
                  <a:ext cx="5920789" cy="7050287"/>
                  <a:chOff x="761347" y="773512"/>
                  <a:chExt cx="5920789" cy="7050287"/>
                </a:xfrm>
              </p:grpSpPr>
              <p:pic>
                <p:nvPicPr>
                  <p:cNvPr id="16" name="Picture 15">
                    <a:extLst>
                      <a:ext uri="{FF2B5EF4-FFF2-40B4-BE49-F238E27FC236}">
                        <a16:creationId xmlns:a16="http://schemas.microsoft.com/office/drawing/2014/main" id="{9162C371-BEFF-3455-0752-B9660EC620D4}"/>
                      </a:ext>
                    </a:extLst>
                  </p:cNvPr>
                  <p:cNvPicPr>
                    <a:picLocks noChangeAspect="1"/>
                  </p:cNvPicPr>
                  <p:nvPr/>
                </p:nvPicPr>
                <p:blipFill rotWithShape="1">
                  <a:blip r:embed="rId4"/>
                  <a:srcRect t="4729"/>
                  <a:stretch/>
                </p:blipFill>
                <p:spPr>
                  <a:xfrm>
                    <a:off x="3768463" y="890999"/>
                    <a:ext cx="2913673" cy="3701170"/>
                  </a:xfrm>
                  <a:prstGeom prst="rect">
                    <a:avLst/>
                  </a:prstGeom>
                </p:spPr>
              </p:pic>
              <p:grpSp>
                <p:nvGrpSpPr>
                  <p:cNvPr id="18" name="Group 17">
                    <a:extLst>
                      <a:ext uri="{FF2B5EF4-FFF2-40B4-BE49-F238E27FC236}">
                        <a16:creationId xmlns:a16="http://schemas.microsoft.com/office/drawing/2014/main" id="{3C08A6C9-6E47-D96F-7BC7-F421A3963F8D}"/>
                      </a:ext>
                    </a:extLst>
                  </p:cNvPr>
                  <p:cNvGrpSpPr/>
                  <p:nvPr/>
                </p:nvGrpSpPr>
                <p:grpSpPr>
                  <a:xfrm>
                    <a:off x="761347" y="773512"/>
                    <a:ext cx="5449852" cy="7050287"/>
                    <a:chOff x="761347" y="773512"/>
                    <a:chExt cx="5449852" cy="7050287"/>
                  </a:xfrm>
                </p:grpSpPr>
                <p:grpSp>
                  <p:nvGrpSpPr>
                    <p:cNvPr id="25" name="Group 24">
                      <a:extLst>
                        <a:ext uri="{FF2B5EF4-FFF2-40B4-BE49-F238E27FC236}">
                          <a16:creationId xmlns:a16="http://schemas.microsoft.com/office/drawing/2014/main" id="{A0F9216C-F006-568C-8249-D0FEDEF7417F}"/>
                        </a:ext>
                      </a:extLst>
                    </p:cNvPr>
                    <p:cNvGrpSpPr/>
                    <p:nvPr/>
                  </p:nvGrpSpPr>
                  <p:grpSpPr>
                    <a:xfrm>
                      <a:off x="761347" y="1140359"/>
                      <a:ext cx="5449852" cy="6683440"/>
                      <a:chOff x="761347" y="1140359"/>
                      <a:chExt cx="5449852" cy="6683440"/>
                    </a:xfrm>
                  </p:grpSpPr>
                  <p:pic>
                    <p:nvPicPr>
                      <p:cNvPr id="15" name="Picture 14">
                        <a:extLst>
                          <a:ext uri="{FF2B5EF4-FFF2-40B4-BE49-F238E27FC236}">
                            <a16:creationId xmlns:a16="http://schemas.microsoft.com/office/drawing/2014/main" id="{08296A4D-0AD0-A93F-F62B-EEF40C2BFB5C}"/>
                          </a:ext>
                        </a:extLst>
                      </p:cNvPr>
                      <p:cNvPicPr>
                        <a:picLocks noChangeAspect="1"/>
                      </p:cNvPicPr>
                      <p:nvPr/>
                    </p:nvPicPr>
                    <p:blipFill rotWithShape="1">
                      <a:blip r:embed="rId5"/>
                      <a:srcRect l="6926" t="-1" b="5977"/>
                      <a:stretch/>
                    </p:blipFill>
                    <p:spPr>
                      <a:xfrm>
                        <a:off x="761347" y="4469681"/>
                        <a:ext cx="3007116" cy="1518889"/>
                      </a:xfrm>
                      <a:prstGeom prst="rect">
                        <a:avLst/>
                      </a:prstGeom>
                    </p:spPr>
                  </p:pic>
                  <p:pic>
                    <p:nvPicPr>
                      <p:cNvPr id="14" name="Picture 13">
                        <a:extLst>
                          <a:ext uri="{FF2B5EF4-FFF2-40B4-BE49-F238E27FC236}">
                            <a16:creationId xmlns:a16="http://schemas.microsoft.com/office/drawing/2014/main" id="{FD6419F5-9C8D-88F3-7FAF-BAC780E36410}"/>
                          </a:ext>
                        </a:extLst>
                      </p:cNvPr>
                      <p:cNvPicPr>
                        <a:picLocks noChangeAspect="1"/>
                      </p:cNvPicPr>
                      <p:nvPr/>
                    </p:nvPicPr>
                    <p:blipFill rotWithShape="1">
                      <a:blip r:embed="rId6"/>
                      <a:srcRect l="7825" b="5977"/>
                      <a:stretch/>
                    </p:blipFill>
                    <p:spPr>
                      <a:xfrm>
                        <a:off x="813962" y="6304910"/>
                        <a:ext cx="2978058" cy="1518889"/>
                      </a:xfrm>
                      <a:prstGeom prst="rect">
                        <a:avLst/>
                      </a:prstGeom>
                    </p:spPr>
                  </p:pic>
                  <p:grpSp>
                    <p:nvGrpSpPr>
                      <p:cNvPr id="13" name="Group 12">
                        <a:extLst>
                          <a:ext uri="{FF2B5EF4-FFF2-40B4-BE49-F238E27FC236}">
                            <a16:creationId xmlns:a16="http://schemas.microsoft.com/office/drawing/2014/main" id="{0C4D772B-7522-36E6-9BB7-8A887E6C709B}"/>
                          </a:ext>
                        </a:extLst>
                      </p:cNvPr>
                      <p:cNvGrpSpPr/>
                      <p:nvPr/>
                    </p:nvGrpSpPr>
                    <p:grpSpPr>
                      <a:xfrm>
                        <a:off x="981372" y="1140359"/>
                        <a:ext cx="5068993" cy="6548083"/>
                        <a:chOff x="928630" y="1173413"/>
                        <a:chExt cx="5068993" cy="6548083"/>
                      </a:xfrm>
                    </p:grpSpPr>
                    <p:grpSp>
                      <p:nvGrpSpPr>
                        <p:cNvPr id="49" name="Group 48">
                          <a:extLst>
                            <a:ext uri="{FF2B5EF4-FFF2-40B4-BE49-F238E27FC236}">
                              <a16:creationId xmlns:a16="http://schemas.microsoft.com/office/drawing/2014/main" id="{67BA06C7-66BA-4107-48FE-E8E8CE0E2AB3}"/>
                            </a:ext>
                          </a:extLst>
                        </p:cNvPr>
                        <p:cNvGrpSpPr/>
                        <p:nvPr/>
                      </p:nvGrpSpPr>
                      <p:grpSpPr>
                        <a:xfrm>
                          <a:off x="928630" y="4628783"/>
                          <a:ext cx="2571048" cy="3092713"/>
                          <a:chOff x="928630" y="4628783"/>
                          <a:chExt cx="2571048" cy="3092713"/>
                        </a:xfrm>
                      </p:grpSpPr>
                      <p:grpSp>
                        <p:nvGrpSpPr>
                          <p:cNvPr id="47" name="Group 46">
                            <a:extLst>
                              <a:ext uri="{FF2B5EF4-FFF2-40B4-BE49-F238E27FC236}">
                                <a16:creationId xmlns:a16="http://schemas.microsoft.com/office/drawing/2014/main" id="{50EFD8E1-3506-5CE2-0EF2-7DB94DF58AA2}"/>
                              </a:ext>
                            </a:extLst>
                          </p:cNvPr>
                          <p:cNvGrpSpPr/>
                          <p:nvPr/>
                        </p:nvGrpSpPr>
                        <p:grpSpPr>
                          <a:xfrm>
                            <a:off x="928630" y="4628783"/>
                            <a:ext cx="2571048" cy="3092713"/>
                            <a:chOff x="928630" y="4628783"/>
                            <a:chExt cx="2571048" cy="3092713"/>
                          </a:xfrm>
                        </p:grpSpPr>
                        <p:cxnSp>
                          <p:nvCxnSpPr>
                            <p:cNvPr id="20" name="Straight Connector 19">
                              <a:extLst>
                                <a:ext uri="{FF2B5EF4-FFF2-40B4-BE49-F238E27FC236}">
                                  <a16:creationId xmlns:a16="http://schemas.microsoft.com/office/drawing/2014/main" id="{8B7320A2-049B-528D-A4FE-D8115DF37A93}"/>
                                </a:ext>
                              </a:extLst>
                            </p:cNvPr>
                            <p:cNvCxnSpPr>
                              <a:cxnSpLocks/>
                            </p:cNvCxnSpPr>
                            <p:nvPr/>
                          </p:nvCxnSpPr>
                          <p:spPr>
                            <a:xfrm>
                              <a:off x="1106507" y="5925968"/>
                              <a:ext cx="2301298" cy="602097"/>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6FED3E0-509B-3CC9-99A0-27341D2A3BB8}"/>
                                </a:ext>
                              </a:extLst>
                            </p:cNvPr>
                            <p:cNvCxnSpPr>
                              <a:cxnSpLocks/>
                            </p:cNvCxnSpPr>
                            <p:nvPr/>
                          </p:nvCxnSpPr>
                          <p:spPr>
                            <a:xfrm flipH="1">
                              <a:off x="928630" y="5904200"/>
                              <a:ext cx="138324" cy="62386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D67486-889C-5EF5-BFE9-75F52657D7DB}"/>
                                </a:ext>
                              </a:extLst>
                            </p:cNvPr>
                            <p:cNvCxnSpPr/>
                            <p:nvPr/>
                          </p:nvCxnSpPr>
                          <p:spPr>
                            <a:xfrm>
                              <a:off x="1382212" y="6877066"/>
                              <a:ext cx="0" cy="84165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5FD374-8A57-01D4-D609-8A7DA17D0A1F}"/>
                                </a:ext>
                              </a:extLst>
                            </p:cNvPr>
                            <p:cNvCxnSpPr/>
                            <p:nvPr/>
                          </p:nvCxnSpPr>
                          <p:spPr>
                            <a:xfrm>
                              <a:off x="1394838" y="7721496"/>
                              <a:ext cx="2745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08EA0C1-1C25-BDFC-B99F-876883F1454B}"/>
                                </a:ext>
                              </a:extLst>
                            </p:cNvPr>
                            <p:cNvSpPr txBox="1"/>
                            <p:nvPr/>
                          </p:nvSpPr>
                          <p:spPr>
                            <a:xfrm>
                              <a:off x="1165392" y="6885516"/>
                              <a:ext cx="62622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H</a:t>
                              </a:r>
                            </a:p>
                          </p:txBody>
                        </p:sp>
                        <p:sp>
                          <p:nvSpPr>
                            <p:cNvPr id="40" name="TextBox 39">
                              <a:extLst>
                                <a:ext uri="{FF2B5EF4-FFF2-40B4-BE49-F238E27FC236}">
                                  <a16:creationId xmlns:a16="http://schemas.microsoft.com/office/drawing/2014/main" id="{31292465-8E7E-2B2B-947C-DFC872E57EF1}"/>
                                </a:ext>
                              </a:extLst>
                            </p:cNvPr>
                            <p:cNvSpPr txBox="1"/>
                            <p:nvPr/>
                          </p:nvSpPr>
                          <p:spPr>
                            <a:xfrm>
                              <a:off x="3030660" y="4628783"/>
                              <a:ext cx="45397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sp>
                          <p:nvSpPr>
                            <p:cNvPr id="41" name="TextBox 40">
                              <a:extLst>
                                <a:ext uri="{FF2B5EF4-FFF2-40B4-BE49-F238E27FC236}">
                                  <a16:creationId xmlns:a16="http://schemas.microsoft.com/office/drawing/2014/main" id="{6C31C046-3050-70B2-BF30-505CEA26DCA6}"/>
                                </a:ext>
                              </a:extLst>
                            </p:cNvPr>
                            <p:cNvSpPr txBox="1"/>
                            <p:nvPr/>
                          </p:nvSpPr>
                          <p:spPr>
                            <a:xfrm>
                              <a:off x="3032884" y="6472412"/>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a:t>
                              </a:r>
                            </a:p>
                          </p:txBody>
                        </p:sp>
                      </p:grpSp>
                      <p:cxnSp>
                        <p:nvCxnSpPr>
                          <p:cNvPr id="30" name="Straight Connector 29">
                            <a:extLst>
                              <a:ext uri="{FF2B5EF4-FFF2-40B4-BE49-F238E27FC236}">
                                <a16:creationId xmlns:a16="http://schemas.microsoft.com/office/drawing/2014/main" id="{784B8596-8600-09B7-9695-EC6F363BE5AE}"/>
                              </a:ext>
                            </a:extLst>
                          </p:cNvPr>
                          <p:cNvCxnSpPr/>
                          <p:nvPr/>
                        </p:nvCxnSpPr>
                        <p:spPr>
                          <a:xfrm>
                            <a:off x="1136665" y="6871526"/>
                            <a:ext cx="2745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4565C74-3949-446A-35AF-9013A65A1BC0}"/>
                            </a:ext>
                          </a:extLst>
                        </p:cNvPr>
                        <p:cNvGrpSpPr/>
                        <p:nvPr/>
                      </p:nvGrpSpPr>
                      <p:grpSpPr>
                        <a:xfrm>
                          <a:off x="1171217" y="1173413"/>
                          <a:ext cx="2124831" cy="3177493"/>
                          <a:chOff x="1171217" y="1173413"/>
                          <a:chExt cx="2124831" cy="3177493"/>
                        </a:xfrm>
                      </p:grpSpPr>
                      <p:grpSp>
                        <p:nvGrpSpPr>
                          <p:cNvPr id="43" name="Group 42">
                            <a:extLst>
                              <a:ext uri="{FF2B5EF4-FFF2-40B4-BE49-F238E27FC236}">
                                <a16:creationId xmlns:a16="http://schemas.microsoft.com/office/drawing/2014/main" id="{C1B0CDCC-A694-4DED-9E1F-88E7FCD960CC}"/>
                              </a:ext>
                            </a:extLst>
                          </p:cNvPr>
                          <p:cNvGrpSpPr/>
                          <p:nvPr/>
                        </p:nvGrpSpPr>
                        <p:grpSpPr>
                          <a:xfrm>
                            <a:off x="1171217" y="1173413"/>
                            <a:ext cx="2124831" cy="3177493"/>
                            <a:chOff x="1341894" y="1160111"/>
                            <a:chExt cx="1979324" cy="3072471"/>
                          </a:xfrm>
                        </p:grpSpPr>
                        <p:pic>
                          <p:nvPicPr>
                            <p:cNvPr id="3" name="Picture 2">
                              <a:extLst>
                                <a:ext uri="{FF2B5EF4-FFF2-40B4-BE49-F238E27FC236}">
                                  <a16:creationId xmlns:a16="http://schemas.microsoft.com/office/drawing/2014/main" id="{B41FF200-76EE-0C83-C777-DA65CB6406BC}"/>
                                </a:ext>
                              </a:extLst>
                            </p:cNvPr>
                            <p:cNvPicPr>
                              <a:picLocks noChangeAspect="1"/>
                            </p:cNvPicPr>
                            <p:nvPr/>
                          </p:nvPicPr>
                          <p:blipFill rotWithShape="1">
                            <a:blip r:embed="rId7"/>
                            <a:srcRect l="22787" t="10379" r="24280" b="7452"/>
                            <a:stretch/>
                          </p:blipFill>
                          <p:spPr>
                            <a:xfrm>
                              <a:off x="1341894" y="1160111"/>
                              <a:ext cx="1979324" cy="3072471"/>
                            </a:xfrm>
                            <a:prstGeom prst="rect">
                              <a:avLst/>
                            </a:prstGeom>
                          </p:spPr>
                        </p:pic>
                        <p:sp>
                          <p:nvSpPr>
                            <p:cNvPr id="7" name="TextBox 6">
                              <a:extLst>
                                <a:ext uri="{FF2B5EF4-FFF2-40B4-BE49-F238E27FC236}">
                                  <a16:creationId xmlns:a16="http://schemas.microsoft.com/office/drawing/2014/main" id="{2A1FE77B-C486-0DE7-ADB7-81A974D52E25}"/>
                                </a:ext>
                              </a:extLst>
                            </p:cNvPr>
                            <p:cNvSpPr txBox="1"/>
                            <p:nvPr/>
                          </p:nvSpPr>
                          <p:spPr>
                            <a:xfrm rot="16200000">
                              <a:off x="2490452" y="1765725"/>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8" name="TextBox 7">
                              <a:extLst>
                                <a:ext uri="{FF2B5EF4-FFF2-40B4-BE49-F238E27FC236}">
                                  <a16:creationId xmlns:a16="http://schemas.microsoft.com/office/drawing/2014/main" id="{9937EF28-292B-A4B3-B80A-68D68159C904}"/>
                                </a:ext>
                              </a:extLst>
                            </p:cNvPr>
                            <p:cNvSpPr txBox="1"/>
                            <p:nvPr/>
                          </p:nvSpPr>
                          <p:spPr>
                            <a:xfrm rot="16200000">
                              <a:off x="2042800" y="1790930"/>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sp>
                          <p:nvSpPr>
                            <p:cNvPr id="9" name="TextBox 8">
                              <a:extLst>
                                <a:ext uri="{FF2B5EF4-FFF2-40B4-BE49-F238E27FC236}">
                                  <a16:creationId xmlns:a16="http://schemas.microsoft.com/office/drawing/2014/main" id="{A2977208-2A3A-4768-6FDC-95922C94830D}"/>
                                </a:ext>
                              </a:extLst>
                            </p:cNvPr>
                            <p:cNvSpPr txBox="1"/>
                            <p:nvPr/>
                          </p:nvSpPr>
                          <p:spPr>
                            <a:xfrm rot="16200000">
                              <a:off x="1708859" y="1790924"/>
                              <a:ext cx="806322" cy="258030"/>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grpSp>
                      <p:sp>
                        <p:nvSpPr>
                          <p:cNvPr id="38" name="TextBox 37">
                            <a:extLst>
                              <a:ext uri="{FF2B5EF4-FFF2-40B4-BE49-F238E27FC236}">
                                <a16:creationId xmlns:a16="http://schemas.microsoft.com/office/drawing/2014/main" id="{184FC343-25B9-EE1D-C375-A80E4472164D}"/>
                              </a:ext>
                            </a:extLst>
                          </p:cNvPr>
                          <p:cNvSpPr txBox="1"/>
                          <p:nvPr/>
                        </p:nvSpPr>
                        <p:spPr>
                          <a:xfrm>
                            <a:off x="1416068" y="1256600"/>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grpSp>
                    <p:grpSp>
                      <p:nvGrpSpPr>
                        <p:cNvPr id="45" name="Group 44">
                          <a:extLst>
                            <a:ext uri="{FF2B5EF4-FFF2-40B4-BE49-F238E27FC236}">
                              <a16:creationId xmlns:a16="http://schemas.microsoft.com/office/drawing/2014/main" id="{970AAC27-525E-E90A-03A7-BCA4F81F78D1}"/>
                            </a:ext>
                          </a:extLst>
                        </p:cNvPr>
                        <p:cNvGrpSpPr/>
                        <p:nvPr/>
                      </p:nvGrpSpPr>
                      <p:grpSpPr>
                        <a:xfrm>
                          <a:off x="4098415" y="1221189"/>
                          <a:ext cx="1899208" cy="1158707"/>
                          <a:chOff x="4098415" y="1221189"/>
                          <a:chExt cx="1899208" cy="1158707"/>
                        </a:xfrm>
                      </p:grpSpPr>
                      <p:grpSp>
                        <p:nvGrpSpPr>
                          <p:cNvPr id="44" name="Group 43">
                            <a:extLst>
                              <a:ext uri="{FF2B5EF4-FFF2-40B4-BE49-F238E27FC236}">
                                <a16:creationId xmlns:a16="http://schemas.microsoft.com/office/drawing/2014/main" id="{9D698631-3EAF-8099-9994-8B631CF1594F}"/>
                              </a:ext>
                            </a:extLst>
                          </p:cNvPr>
                          <p:cNvGrpSpPr/>
                          <p:nvPr/>
                        </p:nvGrpSpPr>
                        <p:grpSpPr>
                          <a:xfrm>
                            <a:off x="5131457" y="1520808"/>
                            <a:ext cx="866166" cy="859088"/>
                            <a:chOff x="5131457" y="1520808"/>
                            <a:chExt cx="866166" cy="859088"/>
                          </a:xfrm>
                        </p:grpSpPr>
                        <p:sp>
                          <p:nvSpPr>
                            <p:cNvPr id="10" name="TextBox 9">
                              <a:extLst>
                                <a:ext uri="{FF2B5EF4-FFF2-40B4-BE49-F238E27FC236}">
                                  <a16:creationId xmlns:a16="http://schemas.microsoft.com/office/drawing/2014/main" id="{7E23ED2E-D5B3-DCC7-EBA1-E12F7D6F9520}"/>
                                </a:ext>
                              </a:extLst>
                            </p:cNvPr>
                            <p:cNvSpPr txBox="1"/>
                            <p:nvPr/>
                          </p:nvSpPr>
                          <p:spPr>
                            <a:xfrm rot="16200000">
                              <a:off x="5442182" y="179925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-8 meters</a:t>
                              </a:r>
                            </a:p>
                          </p:txBody>
                        </p:sp>
                        <p:sp>
                          <p:nvSpPr>
                            <p:cNvPr id="11" name="TextBox 10">
                              <a:extLst>
                                <a:ext uri="{FF2B5EF4-FFF2-40B4-BE49-F238E27FC236}">
                                  <a16:creationId xmlns:a16="http://schemas.microsoft.com/office/drawing/2014/main" id="{CE900263-562F-E2C8-F26F-00F9E28B628A}"/>
                                </a:ext>
                              </a:extLst>
                            </p:cNvPr>
                            <p:cNvSpPr txBox="1"/>
                            <p:nvPr/>
                          </p:nvSpPr>
                          <p:spPr>
                            <a:xfrm rot="16200000">
                              <a:off x="4853015" y="1824455"/>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-6 meters</a:t>
                              </a:r>
                            </a:p>
                          </p:txBody>
                        </p:sp>
                      </p:grpSp>
                      <p:sp>
                        <p:nvSpPr>
                          <p:cNvPr id="12" name="TextBox 11">
                            <a:extLst>
                              <a:ext uri="{FF2B5EF4-FFF2-40B4-BE49-F238E27FC236}">
                                <a16:creationId xmlns:a16="http://schemas.microsoft.com/office/drawing/2014/main" id="{7911A6D4-EFD8-2635-9604-8997D6D85E10}"/>
                              </a:ext>
                            </a:extLst>
                          </p:cNvPr>
                          <p:cNvSpPr txBox="1"/>
                          <p:nvPr/>
                        </p:nvSpPr>
                        <p:spPr>
                          <a:xfrm rot="16200000">
                            <a:off x="4420495" y="1824450"/>
                            <a:ext cx="83388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-4 meters</a:t>
                            </a:r>
                          </a:p>
                        </p:txBody>
                      </p:sp>
                      <p:sp>
                        <p:nvSpPr>
                          <p:cNvPr id="39" name="TextBox 38">
                            <a:extLst>
                              <a:ext uri="{FF2B5EF4-FFF2-40B4-BE49-F238E27FC236}">
                                <a16:creationId xmlns:a16="http://schemas.microsoft.com/office/drawing/2014/main" id="{83EE99D9-64EE-FDF0-D921-CC332F72F649}"/>
                              </a:ext>
                            </a:extLst>
                          </p:cNvPr>
                          <p:cNvSpPr txBox="1"/>
                          <p:nvPr/>
                        </p:nvSpPr>
                        <p:spPr>
                          <a:xfrm>
                            <a:off x="4098415" y="1221189"/>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grpSp>
                  </p:grpSp>
                  <p:sp>
                    <p:nvSpPr>
                      <p:cNvPr id="19" name="TextBox 18">
                        <a:extLst>
                          <a:ext uri="{FF2B5EF4-FFF2-40B4-BE49-F238E27FC236}">
                            <a16:creationId xmlns:a16="http://schemas.microsoft.com/office/drawing/2014/main" id="{04AB17A7-B6A1-3B7B-6949-D406F575B9DC}"/>
                          </a:ext>
                        </a:extLst>
                      </p:cNvPr>
                      <p:cNvSpPr txBox="1"/>
                      <p:nvPr/>
                    </p:nvSpPr>
                    <p:spPr>
                      <a:xfrm rot="16200000">
                        <a:off x="-409804" y="2539069"/>
                        <a:ext cx="297887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21" name="TextBox 20">
                        <a:extLst>
                          <a:ext uri="{FF2B5EF4-FFF2-40B4-BE49-F238E27FC236}">
                            <a16:creationId xmlns:a16="http://schemas.microsoft.com/office/drawing/2014/main" id="{5BA48E3C-0586-6AF3-C71D-F772563E398C}"/>
                          </a:ext>
                        </a:extLst>
                      </p:cNvPr>
                      <p:cNvSpPr txBox="1"/>
                      <p:nvPr/>
                    </p:nvSpPr>
                    <p:spPr>
                      <a:xfrm rot="16200000">
                        <a:off x="2287631" y="2539071"/>
                        <a:ext cx="297887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22" name="TextBox 21">
                        <a:extLst>
                          <a:ext uri="{FF2B5EF4-FFF2-40B4-BE49-F238E27FC236}">
                            <a16:creationId xmlns:a16="http://schemas.microsoft.com/office/drawing/2014/main" id="{FC4FB61C-49FF-956D-83BA-4D2C25635D69}"/>
                          </a:ext>
                        </a:extLst>
                      </p:cNvPr>
                      <p:cNvSpPr txBox="1"/>
                      <p:nvPr/>
                    </p:nvSpPr>
                    <p:spPr>
                      <a:xfrm>
                        <a:off x="4276054" y="4246358"/>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sp>
                    <p:nvSpPr>
                      <p:cNvPr id="23" name="TextBox 22">
                        <a:extLst>
                          <a:ext uri="{FF2B5EF4-FFF2-40B4-BE49-F238E27FC236}">
                            <a16:creationId xmlns:a16="http://schemas.microsoft.com/office/drawing/2014/main" id="{24D17347-518D-1BED-1445-948B53BA311C}"/>
                          </a:ext>
                        </a:extLst>
                      </p:cNvPr>
                      <p:cNvSpPr txBox="1"/>
                      <p:nvPr/>
                    </p:nvSpPr>
                    <p:spPr>
                      <a:xfrm>
                        <a:off x="1454117" y="4238277"/>
                        <a:ext cx="193514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Cross Shore Distance [m]</a:t>
                        </a:r>
                      </a:p>
                    </p:txBody>
                  </p:sp>
                </p:grpSp>
                <p:pic>
                  <p:nvPicPr>
                    <p:cNvPr id="2" name="Picture 1">
                      <a:extLst>
                        <a:ext uri="{FF2B5EF4-FFF2-40B4-BE49-F238E27FC236}">
                          <a16:creationId xmlns:a16="http://schemas.microsoft.com/office/drawing/2014/main" id="{CE29ACF0-DFBE-26BA-F032-F69DBE8B1715}"/>
                        </a:ext>
                      </a:extLst>
                    </p:cNvPr>
                    <p:cNvPicPr>
                      <a:picLocks noChangeAspect="1"/>
                    </p:cNvPicPr>
                    <p:nvPr/>
                  </p:nvPicPr>
                  <p:blipFill rotWithShape="1">
                    <a:blip r:embed="rId8"/>
                    <a:srcRect l="77803" t="10993" r="16627" b="10371"/>
                    <a:stretch/>
                  </p:blipFill>
                  <p:spPr>
                    <a:xfrm rot="5400000">
                      <a:off x="2299205" y="5004"/>
                      <a:ext cx="156626" cy="2211385"/>
                    </a:xfrm>
                    <a:prstGeom prst="rect">
                      <a:avLst/>
                    </a:prstGeom>
                  </p:spPr>
                </p:pic>
                <p:sp>
                  <p:nvSpPr>
                    <p:cNvPr id="5" name="TextBox 4">
                      <a:extLst>
                        <a:ext uri="{FF2B5EF4-FFF2-40B4-BE49-F238E27FC236}">
                          <a16:creationId xmlns:a16="http://schemas.microsoft.com/office/drawing/2014/main" id="{30D48C5C-FF90-C1D1-617B-DB466C14FD81}"/>
                        </a:ext>
                      </a:extLst>
                    </p:cNvPr>
                    <p:cNvSpPr txBox="1"/>
                    <p:nvPr/>
                  </p:nvSpPr>
                  <p:spPr>
                    <a:xfrm>
                      <a:off x="1278709" y="773512"/>
                      <a:ext cx="218183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sp>
                  <p:nvSpPr>
                    <p:cNvPr id="6" name="TextBox 5">
                      <a:extLst>
                        <a:ext uri="{FF2B5EF4-FFF2-40B4-BE49-F238E27FC236}">
                          <a16:creationId xmlns:a16="http://schemas.microsoft.com/office/drawing/2014/main" id="{4075EEFC-6807-2C57-8D19-6E3240A6F41B}"/>
                        </a:ext>
                      </a:extLst>
                    </p:cNvPr>
                    <p:cNvSpPr txBox="1"/>
                    <p:nvPr/>
                  </p:nvSpPr>
                  <p:spPr>
                    <a:xfrm>
                      <a:off x="889287" y="863361"/>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18:18</a:t>
                      </a:r>
                    </a:p>
                  </p:txBody>
                </p:sp>
                <p:sp>
                  <p:nvSpPr>
                    <p:cNvPr id="17" name="TextBox 16">
                      <a:extLst>
                        <a:ext uri="{FF2B5EF4-FFF2-40B4-BE49-F238E27FC236}">
                          <a16:creationId xmlns:a16="http://schemas.microsoft.com/office/drawing/2014/main" id="{7679E1A5-0B26-C54C-1F13-B6E30B61449B}"/>
                        </a:ext>
                      </a:extLst>
                    </p:cNvPr>
                    <p:cNvSpPr txBox="1"/>
                    <p:nvPr/>
                  </p:nvSpPr>
                  <p:spPr>
                    <a:xfrm>
                      <a:off x="2821564" y="867100"/>
                      <a:ext cx="100219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2021-10-08 18:45</a:t>
                      </a:r>
                    </a:p>
                  </p:txBody>
                </p:sp>
              </p:grpSp>
            </p:grpSp>
            <p:sp>
              <p:nvSpPr>
                <p:cNvPr id="37" name="TextBox 36">
                  <a:extLst>
                    <a:ext uri="{FF2B5EF4-FFF2-40B4-BE49-F238E27FC236}">
                      <a16:creationId xmlns:a16="http://schemas.microsoft.com/office/drawing/2014/main" id="{8C4004F9-4ACD-A68B-DE66-843B2C80CB72}"/>
                    </a:ext>
                  </a:extLst>
                </p:cNvPr>
                <p:cNvSpPr txBox="1"/>
                <p:nvPr/>
              </p:nvSpPr>
              <p:spPr>
                <a:xfrm rot="16200000">
                  <a:off x="2754659" y="5918663"/>
                  <a:ext cx="214457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Probability Density</a:t>
                  </a:r>
                </a:p>
              </p:txBody>
            </p:sp>
          </p:grpSp>
        </p:grpSp>
      </p:grpSp>
    </p:spTree>
    <p:extLst>
      <p:ext uri="{BB962C8B-B14F-4D97-AF65-F5344CB8AC3E}">
        <p14:creationId xmlns:p14="http://schemas.microsoft.com/office/powerpoint/2010/main" val="2831041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304D5A-4AF1-7708-8892-72B2BBBA23FD}"/>
              </a:ext>
            </a:extLst>
          </p:cNvPr>
          <p:cNvSpPr txBox="1"/>
          <p:nvPr/>
        </p:nvSpPr>
        <p:spPr>
          <a:xfrm>
            <a:off x="1772051" y="58057"/>
            <a:ext cx="3785716" cy="369332"/>
          </a:xfrm>
          <a:prstGeom prst="rect">
            <a:avLst/>
          </a:prstGeom>
          <a:noFill/>
        </p:spPr>
        <p:txBody>
          <a:bodyPr wrap="none" rtlCol="0">
            <a:spAutoFit/>
          </a:bodyPr>
          <a:lstStyle/>
          <a:p>
            <a:r>
              <a:rPr lang="en-US" dirty="0"/>
              <a:t>Figure 8 - Density of Waves Measured</a:t>
            </a:r>
          </a:p>
        </p:txBody>
      </p:sp>
      <p:grpSp>
        <p:nvGrpSpPr>
          <p:cNvPr id="13" name="Group 12">
            <a:extLst>
              <a:ext uri="{FF2B5EF4-FFF2-40B4-BE49-F238E27FC236}">
                <a16:creationId xmlns:a16="http://schemas.microsoft.com/office/drawing/2014/main" id="{09FF27A1-51AA-B0B9-6D1E-ED4364EC8799}"/>
              </a:ext>
            </a:extLst>
          </p:cNvPr>
          <p:cNvGrpSpPr/>
          <p:nvPr/>
        </p:nvGrpSpPr>
        <p:grpSpPr>
          <a:xfrm>
            <a:off x="1685676" y="1031688"/>
            <a:ext cx="4285753" cy="4788667"/>
            <a:chOff x="1558456" y="427389"/>
            <a:chExt cx="4285753" cy="4788667"/>
          </a:xfrm>
        </p:grpSpPr>
        <p:sp>
          <p:nvSpPr>
            <p:cNvPr id="12" name="Rectangle 11">
              <a:extLst>
                <a:ext uri="{FF2B5EF4-FFF2-40B4-BE49-F238E27FC236}">
                  <a16:creationId xmlns:a16="http://schemas.microsoft.com/office/drawing/2014/main" id="{4FE12A74-BC3F-E1FD-FFD0-8DAAAEC6B348}"/>
                </a:ext>
              </a:extLst>
            </p:cNvPr>
            <p:cNvSpPr/>
            <p:nvPr/>
          </p:nvSpPr>
          <p:spPr>
            <a:xfrm>
              <a:off x="1558456" y="427389"/>
              <a:ext cx="4285753" cy="4788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CFFC4C7F-3A51-D010-42C8-9A098F852D4A}"/>
                </a:ext>
              </a:extLst>
            </p:cNvPr>
            <p:cNvGrpSpPr/>
            <p:nvPr/>
          </p:nvGrpSpPr>
          <p:grpSpPr>
            <a:xfrm>
              <a:off x="1755310" y="554163"/>
              <a:ext cx="3948191" cy="4475037"/>
              <a:chOff x="1755310" y="554163"/>
              <a:chExt cx="3948191" cy="4475037"/>
            </a:xfrm>
          </p:grpSpPr>
          <p:grpSp>
            <p:nvGrpSpPr>
              <p:cNvPr id="10" name="Group 9">
                <a:extLst>
                  <a:ext uri="{FF2B5EF4-FFF2-40B4-BE49-F238E27FC236}">
                    <a16:creationId xmlns:a16="http://schemas.microsoft.com/office/drawing/2014/main" id="{9FDDBB75-8F82-AAD6-6DC8-BF11C9CB4B76}"/>
                  </a:ext>
                </a:extLst>
              </p:cNvPr>
              <p:cNvGrpSpPr/>
              <p:nvPr/>
            </p:nvGrpSpPr>
            <p:grpSpPr>
              <a:xfrm>
                <a:off x="1976651" y="554163"/>
                <a:ext cx="3515805" cy="4241895"/>
                <a:chOff x="1976651" y="554163"/>
                <a:chExt cx="3515805" cy="4241895"/>
              </a:xfrm>
            </p:grpSpPr>
            <p:pic>
              <p:nvPicPr>
                <p:cNvPr id="3" name="Picture 2">
                  <a:extLst>
                    <a:ext uri="{FF2B5EF4-FFF2-40B4-BE49-F238E27FC236}">
                      <a16:creationId xmlns:a16="http://schemas.microsoft.com/office/drawing/2014/main" id="{5F2F06F4-5078-55BC-D3AD-D437FD031323}"/>
                    </a:ext>
                  </a:extLst>
                </p:cNvPr>
                <p:cNvPicPr>
                  <a:picLocks noChangeAspect="1"/>
                </p:cNvPicPr>
                <p:nvPr/>
              </p:nvPicPr>
              <p:blipFill rotWithShape="1">
                <a:blip r:embed="rId3"/>
                <a:srcRect l="10625" r="12599" b="7368"/>
                <a:stretch/>
              </p:blipFill>
              <p:spPr>
                <a:xfrm>
                  <a:off x="1976651" y="554163"/>
                  <a:ext cx="3515805" cy="4241895"/>
                </a:xfrm>
                <a:prstGeom prst="rect">
                  <a:avLst/>
                </a:prstGeom>
              </p:spPr>
            </p:pic>
            <p:sp>
              <p:nvSpPr>
                <p:cNvPr id="6" name="TextBox 5">
                  <a:extLst>
                    <a:ext uri="{FF2B5EF4-FFF2-40B4-BE49-F238E27FC236}">
                      <a16:creationId xmlns:a16="http://schemas.microsoft.com/office/drawing/2014/main" id="{2BD98932-07A8-2AF3-9BC2-493F4D4B5A18}"/>
                    </a:ext>
                  </a:extLst>
                </p:cNvPr>
                <p:cNvSpPr txBox="1"/>
                <p:nvPr/>
              </p:nvSpPr>
              <p:spPr>
                <a:xfrm rot="16200000">
                  <a:off x="3959051" y="1811799"/>
                  <a:ext cx="782265" cy="276999"/>
                </a:xfrm>
                <a:prstGeom prst="rect">
                  <a:avLst/>
                </a:prstGeom>
                <a:noFill/>
              </p:spPr>
              <p:txBody>
                <a:bodyPr wrap="none" rtlCol="0">
                  <a:spAutoFit/>
                </a:bodyPr>
                <a:lstStyle/>
                <a:p>
                  <a:r>
                    <a:rPr lang="en-US" sz="1200" dirty="0">
                      <a:solidFill>
                        <a:schemeClr val="bg1"/>
                      </a:solidFill>
                    </a:rPr>
                    <a:t>-8 meters</a:t>
                  </a:r>
                </a:p>
              </p:txBody>
            </p:sp>
            <p:sp>
              <p:nvSpPr>
                <p:cNvPr id="7" name="TextBox 6">
                  <a:extLst>
                    <a:ext uri="{FF2B5EF4-FFF2-40B4-BE49-F238E27FC236}">
                      <a16:creationId xmlns:a16="http://schemas.microsoft.com/office/drawing/2014/main" id="{3E060EAA-3C39-DF59-538A-CCD7EB90B3F4}"/>
                    </a:ext>
                  </a:extLst>
                </p:cNvPr>
                <p:cNvSpPr txBox="1"/>
                <p:nvPr/>
              </p:nvSpPr>
              <p:spPr>
                <a:xfrm rot="16200000">
                  <a:off x="3266466" y="1820675"/>
                  <a:ext cx="782265" cy="276999"/>
                </a:xfrm>
                <a:prstGeom prst="rect">
                  <a:avLst/>
                </a:prstGeom>
                <a:noFill/>
              </p:spPr>
              <p:txBody>
                <a:bodyPr wrap="none" rtlCol="0">
                  <a:spAutoFit/>
                </a:bodyPr>
                <a:lstStyle/>
                <a:p>
                  <a:r>
                    <a:rPr lang="en-US" sz="1200" dirty="0">
                      <a:solidFill>
                        <a:schemeClr val="bg1"/>
                      </a:solidFill>
                    </a:rPr>
                    <a:t>-6 meters</a:t>
                  </a:r>
                </a:p>
              </p:txBody>
            </p:sp>
            <p:sp>
              <p:nvSpPr>
                <p:cNvPr id="8" name="TextBox 7">
                  <a:extLst>
                    <a:ext uri="{FF2B5EF4-FFF2-40B4-BE49-F238E27FC236}">
                      <a16:creationId xmlns:a16="http://schemas.microsoft.com/office/drawing/2014/main" id="{613B8BF5-8E2F-F328-E4B9-AE2DCB9C0B16}"/>
                    </a:ext>
                  </a:extLst>
                </p:cNvPr>
                <p:cNvSpPr txBox="1"/>
                <p:nvPr/>
              </p:nvSpPr>
              <p:spPr>
                <a:xfrm rot="16200000">
                  <a:off x="2756416" y="1812805"/>
                  <a:ext cx="782265" cy="276999"/>
                </a:xfrm>
                <a:prstGeom prst="rect">
                  <a:avLst/>
                </a:prstGeom>
                <a:noFill/>
              </p:spPr>
              <p:txBody>
                <a:bodyPr wrap="none" rtlCol="0">
                  <a:spAutoFit/>
                </a:bodyPr>
                <a:lstStyle/>
                <a:p>
                  <a:r>
                    <a:rPr lang="en-US" sz="1200" dirty="0">
                      <a:solidFill>
                        <a:schemeClr val="bg1"/>
                      </a:solidFill>
                    </a:rPr>
                    <a:t>-4 meters</a:t>
                  </a:r>
                </a:p>
              </p:txBody>
            </p:sp>
          </p:grpSp>
          <p:sp>
            <p:nvSpPr>
              <p:cNvPr id="2" name="TextBox 1">
                <a:extLst>
                  <a:ext uri="{FF2B5EF4-FFF2-40B4-BE49-F238E27FC236}">
                    <a16:creationId xmlns:a16="http://schemas.microsoft.com/office/drawing/2014/main" id="{8F479F1F-9884-F32A-FFF1-61D795077FBA}"/>
                  </a:ext>
                </a:extLst>
              </p:cNvPr>
              <p:cNvSpPr txBox="1"/>
              <p:nvPr/>
            </p:nvSpPr>
            <p:spPr>
              <a:xfrm rot="16200000">
                <a:off x="136570" y="2731922"/>
                <a:ext cx="351447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Along Shore Distance [m]</a:t>
                </a:r>
              </a:p>
            </p:txBody>
          </p:sp>
          <p:sp>
            <p:nvSpPr>
              <p:cNvPr id="4" name="TextBox 3">
                <a:extLst>
                  <a:ext uri="{FF2B5EF4-FFF2-40B4-BE49-F238E27FC236}">
                    <a16:creationId xmlns:a16="http://schemas.microsoft.com/office/drawing/2014/main" id="{DF2450E0-17B9-E552-9A20-49EC54FF7BF3}"/>
                  </a:ext>
                </a:extLst>
              </p:cNvPr>
              <p:cNvSpPr txBox="1"/>
              <p:nvPr/>
            </p:nvSpPr>
            <p:spPr>
              <a:xfrm>
                <a:off x="2266123" y="4752201"/>
                <a:ext cx="2631881"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Cross Shore Distance [m]</a:t>
                </a:r>
              </a:p>
            </p:txBody>
          </p:sp>
          <p:sp>
            <p:nvSpPr>
              <p:cNvPr id="11" name="TextBox 10">
                <a:extLst>
                  <a:ext uri="{FF2B5EF4-FFF2-40B4-BE49-F238E27FC236}">
                    <a16:creationId xmlns:a16="http://schemas.microsoft.com/office/drawing/2014/main" id="{61DD2A90-DADA-EE46-29F6-D54982B94FCB}"/>
                  </a:ext>
                </a:extLst>
              </p:cNvPr>
              <p:cNvSpPr txBox="1"/>
              <p:nvPr/>
            </p:nvSpPr>
            <p:spPr>
              <a:xfrm rot="16200000">
                <a:off x="3807763" y="2731920"/>
                <a:ext cx="351447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Number of Measured Waves</a:t>
                </a:r>
              </a:p>
            </p:txBody>
          </p:sp>
        </p:grpSp>
      </p:grpSp>
    </p:spTree>
    <p:extLst>
      <p:ext uri="{BB962C8B-B14F-4D97-AF65-F5344CB8AC3E}">
        <p14:creationId xmlns:p14="http://schemas.microsoft.com/office/powerpoint/2010/main" val="395044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F4C6ED6-1542-EB88-7AE1-BCC0596EB67E}"/>
              </a:ext>
            </a:extLst>
          </p:cNvPr>
          <p:cNvSpPr txBox="1"/>
          <p:nvPr/>
        </p:nvSpPr>
        <p:spPr>
          <a:xfrm>
            <a:off x="1819628" y="577334"/>
            <a:ext cx="4649158" cy="369332"/>
          </a:xfrm>
          <a:prstGeom prst="rect">
            <a:avLst/>
          </a:prstGeom>
          <a:noFill/>
        </p:spPr>
        <p:txBody>
          <a:bodyPr wrap="none" rtlCol="0">
            <a:spAutoFit/>
          </a:bodyPr>
          <a:lstStyle/>
          <a:p>
            <a:r>
              <a:rPr lang="en-US" dirty="0"/>
              <a:t>Figure 9 – Comparison of All waves in all depths</a:t>
            </a:r>
          </a:p>
        </p:txBody>
      </p:sp>
      <p:grpSp>
        <p:nvGrpSpPr>
          <p:cNvPr id="9" name="Group 8">
            <a:extLst>
              <a:ext uri="{FF2B5EF4-FFF2-40B4-BE49-F238E27FC236}">
                <a16:creationId xmlns:a16="http://schemas.microsoft.com/office/drawing/2014/main" id="{2925933F-66E6-C8C7-4589-78E4483924AE}"/>
              </a:ext>
            </a:extLst>
          </p:cNvPr>
          <p:cNvGrpSpPr/>
          <p:nvPr/>
        </p:nvGrpSpPr>
        <p:grpSpPr>
          <a:xfrm>
            <a:off x="353833" y="1232453"/>
            <a:ext cx="6607534" cy="7474226"/>
            <a:chOff x="508883" y="1296063"/>
            <a:chExt cx="6607534" cy="7474226"/>
          </a:xfrm>
        </p:grpSpPr>
        <p:sp>
          <p:nvSpPr>
            <p:cNvPr id="8" name="Rectangle 7">
              <a:extLst>
                <a:ext uri="{FF2B5EF4-FFF2-40B4-BE49-F238E27FC236}">
                  <a16:creationId xmlns:a16="http://schemas.microsoft.com/office/drawing/2014/main" id="{6D633475-53FF-F44A-BCA3-65D810B504B3}"/>
                </a:ext>
              </a:extLst>
            </p:cNvPr>
            <p:cNvSpPr/>
            <p:nvPr/>
          </p:nvSpPr>
          <p:spPr>
            <a:xfrm>
              <a:off x="508883" y="1296063"/>
              <a:ext cx="6607534" cy="7474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8386308E-A9B3-1DBB-5A43-5E56B46A8E05}"/>
                </a:ext>
              </a:extLst>
            </p:cNvPr>
            <p:cNvGrpSpPr/>
            <p:nvPr/>
          </p:nvGrpSpPr>
          <p:grpSpPr>
            <a:xfrm>
              <a:off x="673831" y="1494770"/>
              <a:ext cx="6229270" cy="6891599"/>
              <a:chOff x="816954" y="2027508"/>
              <a:chExt cx="6229270" cy="6891599"/>
            </a:xfrm>
          </p:grpSpPr>
          <p:pic>
            <p:nvPicPr>
              <p:cNvPr id="11" name="Picture 10">
                <a:extLst>
                  <a:ext uri="{FF2B5EF4-FFF2-40B4-BE49-F238E27FC236}">
                    <a16:creationId xmlns:a16="http://schemas.microsoft.com/office/drawing/2014/main" id="{BB8A00EF-C5B7-98DB-6BC0-AA44E053CB95}"/>
                  </a:ext>
                </a:extLst>
              </p:cNvPr>
              <p:cNvPicPr>
                <a:picLocks noChangeAspect="1"/>
              </p:cNvPicPr>
              <p:nvPr/>
            </p:nvPicPr>
            <p:blipFill rotWithShape="1">
              <a:blip r:embed="rId3"/>
              <a:srcRect l="10170" t="9657" r="8641" b="5643"/>
              <a:stretch/>
            </p:blipFill>
            <p:spPr>
              <a:xfrm>
                <a:off x="1093953" y="2150499"/>
                <a:ext cx="5952271" cy="2069868"/>
              </a:xfrm>
              <a:prstGeom prst="rect">
                <a:avLst/>
              </a:prstGeom>
            </p:spPr>
          </p:pic>
          <p:sp>
            <p:nvSpPr>
              <p:cNvPr id="12" name="TextBox 11">
                <a:extLst>
                  <a:ext uri="{FF2B5EF4-FFF2-40B4-BE49-F238E27FC236}">
                    <a16:creationId xmlns:a16="http://schemas.microsoft.com/office/drawing/2014/main" id="{0DBBD563-8C09-6312-9E60-33B95968A954}"/>
                  </a:ext>
                </a:extLst>
              </p:cNvPr>
              <p:cNvSpPr txBox="1"/>
              <p:nvPr/>
            </p:nvSpPr>
            <p:spPr>
              <a:xfrm>
                <a:off x="1246088" y="2220434"/>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pic>
            <p:nvPicPr>
              <p:cNvPr id="14" name="Picture 13">
                <a:extLst>
                  <a:ext uri="{FF2B5EF4-FFF2-40B4-BE49-F238E27FC236}">
                    <a16:creationId xmlns:a16="http://schemas.microsoft.com/office/drawing/2014/main" id="{07F9BB89-29C7-42B0-E4F7-5194CFDC0D16}"/>
                  </a:ext>
                </a:extLst>
              </p:cNvPr>
              <p:cNvPicPr>
                <a:picLocks noChangeAspect="1"/>
              </p:cNvPicPr>
              <p:nvPr/>
            </p:nvPicPr>
            <p:blipFill rotWithShape="1">
              <a:blip r:embed="rId4"/>
              <a:srcRect l="7084" t="8970" r="6472" b="6512"/>
              <a:stretch/>
            </p:blipFill>
            <p:spPr>
              <a:xfrm>
                <a:off x="1611401" y="4343358"/>
                <a:ext cx="4722213" cy="4346184"/>
              </a:xfrm>
              <a:prstGeom prst="rect">
                <a:avLst/>
              </a:prstGeom>
            </p:spPr>
          </p:pic>
          <p:sp>
            <p:nvSpPr>
              <p:cNvPr id="13" name="TextBox 12">
                <a:extLst>
                  <a:ext uri="{FF2B5EF4-FFF2-40B4-BE49-F238E27FC236}">
                    <a16:creationId xmlns:a16="http://schemas.microsoft.com/office/drawing/2014/main" id="{AE76AA38-3410-3B66-FBC9-57DFCA7461F1}"/>
                  </a:ext>
                </a:extLst>
              </p:cNvPr>
              <p:cNvSpPr txBox="1"/>
              <p:nvPr/>
            </p:nvSpPr>
            <p:spPr>
              <a:xfrm>
                <a:off x="1914878" y="5091408"/>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sp>
            <p:nvSpPr>
              <p:cNvPr id="2" name="TextBox 1">
                <a:extLst>
                  <a:ext uri="{FF2B5EF4-FFF2-40B4-BE49-F238E27FC236}">
                    <a16:creationId xmlns:a16="http://schemas.microsoft.com/office/drawing/2014/main" id="{5EED67A2-002D-993A-92D6-F6402A011902}"/>
                  </a:ext>
                </a:extLst>
              </p:cNvPr>
              <p:cNvSpPr txBox="1"/>
              <p:nvPr/>
            </p:nvSpPr>
            <p:spPr>
              <a:xfrm>
                <a:off x="1914878" y="8642108"/>
                <a:ext cx="4239432" cy="276999"/>
              </a:xfrm>
              <a:prstGeom prst="rect">
                <a:avLst/>
              </a:prstGeom>
              <a:noFill/>
            </p:spPr>
            <p:txBody>
              <a:bodyPr wrap="square" rtlCol="0">
                <a:spAutoFit/>
              </a:bodyPr>
              <a:lstStyle/>
              <a:p>
                <a:pPr algn="ctr"/>
                <a:r>
                  <a:rPr lang="en-US" sz="1200" dirty="0" err="1">
                    <a:latin typeface="Arial" panose="020B0604020202020204" pitchFamily="34" charset="0"/>
                    <a:cs typeface="Arial" panose="020B0604020202020204" pitchFamily="34" charset="0"/>
                  </a:rPr>
                  <a:t>microSWIFT</a:t>
                </a:r>
                <a:r>
                  <a:rPr lang="en-US" sz="1200" dirty="0">
                    <a:latin typeface="Arial" panose="020B0604020202020204" pitchFamily="34" charset="0"/>
                    <a:cs typeface="Arial" panose="020B0604020202020204" pitchFamily="34" charset="0"/>
                  </a:rPr>
                  <a:t> Array Significant Wave Height [m]</a:t>
                </a:r>
              </a:p>
            </p:txBody>
          </p:sp>
          <p:sp>
            <p:nvSpPr>
              <p:cNvPr id="3" name="TextBox 2">
                <a:extLst>
                  <a:ext uri="{FF2B5EF4-FFF2-40B4-BE49-F238E27FC236}">
                    <a16:creationId xmlns:a16="http://schemas.microsoft.com/office/drawing/2014/main" id="{75F2BB17-80FC-E780-4174-9E1F3B761443}"/>
                  </a:ext>
                </a:extLst>
              </p:cNvPr>
              <p:cNvSpPr txBox="1"/>
              <p:nvPr/>
            </p:nvSpPr>
            <p:spPr>
              <a:xfrm rot="16200000">
                <a:off x="-527900" y="6361693"/>
                <a:ext cx="401541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4.5 m AWAC Significant Wave Height [m]</a:t>
                </a:r>
              </a:p>
            </p:txBody>
          </p:sp>
          <p:sp>
            <p:nvSpPr>
              <p:cNvPr id="4" name="TextBox 3">
                <a:extLst>
                  <a:ext uri="{FF2B5EF4-FFF2-40B4-BE49-F238E27FC236}">
                    <a16:creationId xmlns:a16="http://schemas.microsoft.com/office/drawing/2014/main" id="{2013587B-3B55-13F3-3B10-116198F257CD}"/>
                  </a:ext>
                </a:extLst>
              </p:cNvPr>
              <p:cNvSpPr txBox="1"/>
              <p:nvPr/>
            </p:nvSpPr>
            <p:spPr>
              <a:xfrm rot="16200000">
                <a:off x="-79481" y="2923943"/>
                <a:ext cx="2069869"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Significant Wave Height [m]</a:t>
                </a:r>
              </a:p>
            </p:txBody>
          </p:sp>
          <p:sp>
            <p:nvSpPr>
              <p:cNvPr id="5" name="TextBox 4">
                <a:extLst>
                  <a:ext uri="{FF2B5EF4-FFF2-40B4-BE49-F238E27FC236}">
                    <a16:creationId xmlns:a16="http://schemas.microsoft.com/office/drawing/2014/main" id="{8184A4F5-B75E-909E-5371-7F39E442146A}"/>
                  </a:ext>
                </a:extLst>
              </p:cNvPr>
              <p:cNvSpPr txBox="1"/>
              <p:nvPr/>
            </p:nvSpPr>
            <p:spPr>
              <a:xfrm>
                <a:off x="1246089" y="4143363"/>
                <a:ext cx="568744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Time [UTC]</a:t>
                </a:r>
              </a:p>
            </p:txBody>
          </p:sp>
        </p:grpSp>
      </p:grpSp>
    </p:spTree>
    <p:extLst>
      <p:ext uri="{BB962C8B-B14F-4D97-AF65-F5344CB8AC3E}">
        <p14:creationId xmlns:p14="http://schemas.microsoft.com/office/powerpoint/2010/main" val="1652135900"/>
      </p:ext>
    </p:extLst>
  </p:cSld>
  <p:clrMapOvr>
    <a:masterClrMapping/>
  </p:clrMapOvr>
</p:sld>
</file>

<file path=ppt/theme/theme1.xml><?xml version="1.0" encoding="utf-8"?>
<a:theme xmlns:a="http://schemas.openxmlformats.org/drawingml/2006/main" name="Office Theme 2013 - 2022">
  <a:themeElements>
    <a:clrScheme name="Office Them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18407</TotalTime>
  <Words>562</Words>
  <Application>Microsoft Macintosh PowerPoint</Application>
  <PresentationFormat>Custom</PresentationFormat>
  <Paragraphs>112</Paragraphs>
  <Slides>11</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 2013 - 2022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EJ Rainville</dc:creator>
  <cp:lastModifiedBy>EJ Rainville</cp:lastModifiedBy>
  <cp:revision>74</cp:revision>
  <dcterms:created xsi:type="dcterms:W3CDTF">2022-12-30T03:53:46Z</dcterms:created>
  <dcterms:modified xsi:type="dcterms:W3CDTF">2023-01-18T20:03:19Z</dcterms:modified>
</cp:coreProperties>
</file>